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1" r:id="rId6"/>
    <p:sldId id="265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10-17T13:19:32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21572 14058,'-17'0,"-1"-17,0-1,18 0,-17 18,-1-17,1 17,-1 0,0 0,18-18,-17 0,-1 18,18-17,-18 17,1-18,-1 18,18-18,-18 18,1 0,-1 0,0 0,1 0,-1 0,1 0,-1 0,-17 0,17 0,0 0,1 0,-1 0,0 0,1 0,-1 0,1 0,-1 18,0-18,1 18,-1-18,0 0,1 17,-1-17,0 18,1-18,-1 18,1-18,17 17,-18-17,0 18,1-18,-1 0,18 18,-18-18,18 17,-17-17,-1 18,18-1,-18 1,1-18,-1 18,18-1,0 1,-18 0,18-1,-17-17,17 18,0 0,0-1,0 1,0-1,0 1,0 0,17-1,-17 1,0 0,18-18,0 17,-18 1,17-18,1 18,0-1,-1 1,1-18,0 18,-18-1,17-17,1 0,-18 18,18-18,-1 17,1-17,-1 0,1 0,-18 18,18-18,-1 0,1 0,0 0,-1 0,19 0,-19 0,1 0,-1 0,1 0,0 0,-1 0,1 0,0 0,-1 0,1 0,0 0,-1 0,1 0,-1 0,1 0,0 0,17 0,-17 0,-18-18,17 18,1 0,0 0,-18-17,17 17,1 0,-18-18,18 18,-1-17,1 17,-18-18,17 18,1 0,-18-18,0 1,18 17,-18-18,17 18,-17-18,18 1,-18-1,0 0,18 18,-18-17,17-1,-17 0,0 1,0-1,0 1,0-1,0 0,-17 18,17-17,0-1,-18 18,18-18,-18 18,18-17,-17 17,17-18,-18 18,0 0,18-18,0 1</inkml:trace>
  <inkml:trace contextRef="#ctx0" brushRef="#br0" timeOffset="5792.3584">15681 14411,'0'-18,"-18"1,1-1,17 0,-18 1,18-1,-18 0,18 1,0-1,-17 18,17-17,-18 17,18-18,0 0,-18 1,18-1,-17 18,-1 0,18-18,0 1,-17 17,17-18,-18 0,18 1,-18 17,1 0,17-18,-18 18,18-17,-18 17,1 0,17-18,0 0,-18 18,0-17,1 17,-1 0,1-18,-1 0,0 18,1 0,-1-17,0 17,1-18,-1 18,0 0,1 0,-1 0,18-18,-17 18,-1 0,0 0,1 0,-1 0,0 0,1 0,-1 0,0 0,1 0,-1 0,0 0,1 0,-1 0,1 0,17 18,-18-18,0 0,18 18,-17-18,17 17,0 1,-18-18,18 18,0-1,0 1,-18-18,18 18,0-1,0 1,0-1,0 1,0 0,0-1,0 1,0 0,0-1,0 1,0 0,0-1,0 1,0-1,0 1,0 0,0 17,0-17,0-1,0 1,0 0,0-1,0 1,0 17,0-17,0 17,0-17,18-1,-18 1,0 0,0-1,0 1,0 0,0-1,0 1,0-1,18-17,-18 18,0 0,17-18,-17 17,18-17,0 18,-1-18,36 18,-35-18,17 0,18 17,-35-17,17 0,0 0,-17 0,-1 0,1 0,0 0,-1 0,1 0,0 0,-1 0,1 0,0 0,-1 0,1 0,-1 0,1 0,0 0,-1 0,1 0,0 0,-1 0,1 0,0 0,-1 0,1-17,-1 17,1 0,0 0,-18-18,17 0,-17 1,18 17,0 0,-18-18,0 0,0 1,17-1,-17 1,0-1,0 0,0 1,0-1,0 0,0 1,-17-1,17 0,0 1,-18-1,18 1,0-1,0 0,0 1,0-1,0 0,0 1,0-1</inkml:trace>
  <inkml:trace contextRef="#ctx0" brushRef="#br0" timeOffset="11552.3549">8608 14623,'0'-18,"0"0,0 1,0-1,17-17,1 35,0-18,-18 1,17-1,1 0,0 1,-1-1,1 0,0 1,-1-1,-17 0,18 18,-1 0,1-17,-18-1,18 18,-1-18,-17 1,18 17,0-18,-1 18,-17-17,0-1,18 18,0 0,-18-18,17 18,1-17,-1 17,1 0,0-18,-18 0,17 18,1 0,0 0,-1-17,1 17,0 0,-1 0,1 0,-1 0,1 0,0 0,-1 0,1 0,0 0,-1 0,1 0,0 17,-18 1,17-18,1 0,0 0,-18 18,0-1,17-17,-17 18,18-18,-18 18,0-1,0 1,0-1,0 1,0 0,0-1,0 1,0 0,0-1,0 1,0 0,0-1,0 1,-18-18,18 18,0-1,-17 1,-1-18,18 17,0 1,-18-18,18 18,0-1,-17-17,-1 18,18 0,0-1,-18-17,18 18,-17-18,17 18,-18-1,0 1,1-1,-1 1,0 0,1-18,17 17,-18-17,1 0,17 18,-18-18,18 18,-18-18,1 0,17 17,-18-17,0 0,18 18,-17-18,-1 0,0 0,1 0,-1 0,1 0,-1 0,0 0,1 0,-1 0,0 0,1 0,-1 0,0-18,1 18,-1 0,18-17,-17 17,17-18,-18 18,18-18,-18 18,18-17,-17 17,17-18,0 0,0 1,0-1,0 1,0-1,0 0,-18 1,18-1,0 0,0 1,0-1,-18 18</inkml:trace>
  <inkml:trace contextRef="#ctx0" brushRef="#br0" timeOffset="17472.355">2417 14711,'0'-18,"17"18,1-17,-1-1,1 0,0 1,-1-1,1 0,0 18,-18-17,0-1,17 18,1-18,0 18,-18-17,17-1,1 18,-18-17,0-1,17 18,1-18,-18 1,18 17,-1-18,1 18,-18-18,18 18,-1 0,1-17,-18-1,18 18,-1 0,-17-18,18 18,-1 0,1 0,-18-17,18 17,-1 0,-17-18,18 18,0 0,-1 0,1 0,0 0,-1 0,1 0,0 0,-1 0,1 0,-18 18,17-18,1 0,-18 17,18-17,-1 0,-17 18,0 0,18-18,-18 17,0 1,0 0,0-1,0 1,0 0,0-1,0 1,0-1,0 1,0 0,0-1,-18-17,18 18,0 0,-17-18,17 17,0 1,0 0,-18-18,18 17,0 1,-18-18,18 17,0 1,0 0,-17-18,17 17,0 1,-18-18,18 18,0-1,0 1,-17-18,17 18,-18-18,18 17,-18-17,18 18,-17-1,17 1,-18-18,18 18,-18-18,1 17,-1-17,18 18,-18-18,18 18,-17-18,17 17,-18-17,0 0,18 18,-17-18,17 18,-18-18,1 0,-1 0,0 0,1 0,-1-18,0 18,18-18,-17 1,-1-1,0 18,18-18,0 1,0-1,-17 0,-1 18,18-17,0-1,0 1,-17 17,17-18,0 0,0 1,-18 17,18-18,-18 18,18-18,0 1,-17-1,-1 18,18-18,0 1,-18 17,18-18,-17 18,17-17,0-1,-18 18,18-18,-18 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413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9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73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93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66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85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333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969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6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921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47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1195-6F4D-40A7-90C6-FE829470C1EA}" type="datetimeFigureOut">
              <a:rPr lang="he-IL" smtClean="0"/>
              <a:t>ג'/חשון/תשפ"א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052E-70AA-4112-8606-D8C5366EB54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53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"/>
          <a:stretch/>
        </p:blipFill>
        <p:spPr bwMode="auto">
          <a:xfrm>
            <a:off x="0" y="0"/>
            <a:ext cx="9756576" cy="715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568952" cy="1470025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      </a:t>
            </a:r>
            <a:r>
              <a:rPr lang="ar-SA" sz="3600" b="1" dirty="0" smtClean="0">
                <a:solidFill>
                  <a:srgbClr val="FF0000"/>
                </a:solidFill>
              </a:rPr>
              <a:t>الخميس           </a:t>
            </a:r>
            <a:r>
              <a:rPr lang="ar-SA" sz="3600" b="1" dirty="0" smtClean="0"/>
              <a:t>                         </a:t>
            </a:r>
            <a:r>
              <a:rPr lang="ar-SA" sz="3600" b="1" dirty="0" smtClean="0">
                <a:solidFill>
                  <a:srgbClr val="FF0000"/>
                </a:solidFill>
              </a:rPr>
              <a:t>22.10.2020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2636912"/>
            <a:ext cx="6688832" cy="2520280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7600" b="1" dirty="0" smtClean="0">
                <a:solidFill>
                  <a:srgbClr val="FF0000"/>
                </a:solidFill>
              </a:rPr>
              <a:t>تنوين الضم</a:t>
            </a:r>
          </a:p>
          <a:p>
            <a:pPr lvl="0">
              <a:lnSpc>
                <a:spcPct val="120000"/>
              </a:lnSpc>
            </a:pPr>
            <a:endParaRPr lang="ar-SA" sz="76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7600" b="1" dirty="0" smtClean="0">
                <a:solidFill>
                  <a:srgbClr val="FF0000"/>
                </a:solidFill>
              </a:rPr>
              <a:t>المعلمة:ريم </a:t>
            </a:r>
            <a:r>
              <a:rPr lang="ar-SA" sz="7600" b="1" dirty="0">
                <a:solidFill>
                  <a:srgbClr val="FF0000"/>
                </a:solidFill>
              </a:rPr>
              <a:t>غرة</a:t>
            </a:r>
            <a:endParaRPr lang="he-IL" sz="7600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90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412776"/>
            <a:ext cx="8568952" cy="4824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تنوين الضم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تنوين الضم: هو نون ساكنة تُضاف في آخر الاسماء وهذه النون تنطق ولا تكتب.</a:t>
            </a:r>
          </a:p>
          <a:p>
            <a:r>
              <a:rPr lang="ar-SA" dirty="0" smtClean="0"/>
              <a:t>نضع في آخر الكلمة حركة تُسمى تنوين الضم.</a:t>
            </a:r>
          </a:p>
          <a:p>
            <a:pPr marL="0" indent="0" algn="ctr">
              <a:buNone/>
            </a:pPr>
            <a:r>
              <a:rPr lang="ar-SA" sz="16600" dirty="0" smtClean="0">
                <a:solidFill>
                  <a:srgbClr val="FF0000"/>
                </a:solidFill>
              </a:rPr>
              <a:t>ٌ</a:t>
            </a:r>
            <a:endParaRPr lang="he-IL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956376" y="5117233"/>
            <a:ext cx="432048" cy="616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7524328" y="4973217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أين نكْتُب تنوين الضم؟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04248" y="1772816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أَسَد</a:t>
            </a:r>
            <a:endParaRPr lang="he-IL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4644008" y="1773222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كَلْب</a:t>
            </a:r>
            <a:endParaRPr lang="he-IL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2483768" y="1776264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باب</a:t>
            </a:r>
            <a:endParaRPr lang="he-IL" sz="4800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1773222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قَلَم</a:t>
            </a:r>
            <a:endParaRPr lang="he-IL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6948264" y="4869160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أَسَد</a:t>
            </a:r>
            <a:r>
              <a:rPr lang="ar-SA" sz="4800" dirty="0" smtClean="0">
                <a:solidFill>
                  <a:srgbClr val="FF0000"/>
                </a:solidFill>
              </a:rPr>
              <a:t>ٌ</a:t>
            </a:r>
            <a:endParaRPr lang="he-IL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4788024" y="4890864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كَلْبٌ</a:t>
            </a:r>
            <a:endParaRPr lang="he-IL" sz="4800" dirty="0"/>
          </a:p>
        </p:txBody>
      </p:sp>
      <p:sp>
        <p:nvSpPr>
          <p:cNvPr id="10" name="Rounded Rectangle 9"/>
          <p:cNvSpPr/>
          <p:nvPr/>
        </p:nvSpPr>
        <p:spPr>
          <a:xfrm>
            <a:off x="2483768" y="4890864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بابٌ</a:t>
            </a:r>
            <a:endParaRPr lang="he-IL" sz="4800" dirty="0"/>
          </a:p>
        </p:txBody>
      </p:sp>
      <p:sp>
        <p:nvSpPr>
          <p:cNvPr id="11" name="Rounded Rectangle 10"/>
          <p:cNvSpPr/>
          <p:nvPr/>
        </p:nvSpPr>
        <p:spPr>
          <a:xfrm>
            <a:off x="251520" y="4890864"/>
            <a:ext cx="187220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قَلَمٌ</a:t>
            </a:r>
            <a:endParaRPr lang="he-IL" sz="4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40352" y="3356992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94717" y="3356992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1880" y="3284984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27177" y="3284984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870120" y="5003640"/>
              <a:ext cx="6915240" cy="419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760" y="4994280"/>
                <a:ext cx="6933960" cy="4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0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هيّا نُحلّل الكلمات إلى مقاطع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8264" y="1556792"/>
            <a:ext cx="1584176" cy="100811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سَرير</a:t>
            </a:r>
            <a:endParaRPr lang="he-IL" sz="4000" dirty="0"/>
          </a:p>
        </p:txBody>
      </p:sp>
      <p:sp>
        <p:nvSpPr>
          <p:cNvPr id="5" name="Oval 4"/>
          <p:cNvSpPr/>
          <p:nvPr/>
        </p:nvSpPr>
        <p:spPr>
          <a:xfrm>
            <a:off x="5131229" y="1651721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3779912" y="1686609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2339752" y="1686609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6966926" y="2852936"/>
            <a:ext cx="1584176" cy="100811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سَريرٌ</a:t>
            </a:r>
            <a:endParaRPr lang="he-IL" sz="4000" dirty="0"/>
          </a:p>
        </p:txBody>
      </p:sp>
      <p:sp>
        <p:nvSpPr>
          <p:cNvPr id="9" name="Rectangle 8"/>
          <p:cNvSpPr/>
          <p:nvPr/>
        </p:nvSpPr>
        <p:spPr>
          <a:xfrm>
            <a:off x="6966927" y="4221088"/>
            <a:ext cx="1584176" cy="100811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قِطار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6929603" y="5661248"/>
            <a:ext cx="1584176" cy="100811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قِطارٌ</a:t>
            </a:r>
            <a:endParaRPr lang="he-IL" sz="4000" dirty="0"/>
          </a:p>
        </p:txBody>
      </p:sp>
      <p:sp>
        <p:nvSpPr>
          <p:cNvPr id="11" name="Oval 10"/>
          <p:cNvSpPr/>
          <p:nvPr/>
        </p:nvSpPr>
        <p:spPr>
          <a:xfrm>
            <a:off x="5131229" y="2924944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3779912" y="2924944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2315614" y="2925755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5152121" y="4293096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3779912" y="4293096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2394316" y="4258411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5364088" y="5629200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3939142" y="5661248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2448880" y="5663075"/>
            <a:ext cx="1152128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6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هيّا نَبْحث عن الْكلمات التي فيها تنوين ضم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1187" y="1824337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طِفلَةٌ</a:t>
            </a:r>
            <a:endParaRPr lang="he-IL" sz="5400" dirty="0"/>
          </a:p>
        </p:txBody>
      </p:sp>
      <p:sp>
        <p:nvSpPr>
          <p:cNvPr id="5" name="Rectangle 4"/>
          <p:cNvSpPr/>
          <p:nvPr/>
        </p:nvSpPr>
        <p:spPr>
          <a:xfrm>
            <a:off x="3923928" y="1824337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بَيْتٌ</a:t>
            </a:r>
            <a:endParaRPr lang="he-IL" sz="5400" dirty="0"/>
          </a:p>
        </p:txBody>
      </p:sp>
      <p:sp>
        <p:nvSpPr>
          <p:cNvPr id="6" name="Rectangle 5"/>
          <p:cNvSpPr/>
          <p:nvPr/>
        </p:nvSpPr>
        <p:spPr>
          <a:xfrm>
            <a:off x="1043608" y="1807907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جَرَس</a:t>
            </a:r>
            <a:endParaRPr lang="he-IL" sz="5400" dirty="0"/>
          </a:p>
        </p:txBody>
      </p:sp>
      <p:sp>
        <p:nvSpPr>
          <p:cNvPr id="7" name="Rectangle 6"/>
          <p:cNvSpPr/>
          <p:nvPr/>
        </p:nvSpPr>
        <p:spPr>
          <a:xfrm>
            <a:off x="6732240" y="3645024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بَقَرَةٌ</a:t>
            </a:r>
            <a:endParaRPr lang="he-IL" sz="5400" dirty="0"/>
          </a:p>
        </p:txBody>
      </p:sp>
      <p:sp>
        <p:nvSpPr>
          <p:cNvPr id="8" name="Rectangle 7"/>
          <p:cNvSpPr/>
          <p:nvPr/>
        </p:nvSpPr>
        <p:spPr>
          <a:xfrm>
            <a:off x="6732240" y="5373216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ماءٌ</a:t>
            </a:r>
            <a:endParaRPr lang="he-IL" sz="5400" dirty="0"/>
          </a:p>
        </p:txBody>
      </p:sp>
      <p:sp>
        <p:nvSpPr>
          <p:cNvPr id="9" name="Rectangle 8"/>
          <p:cNvSpPr/>
          <p:nvPr/>
        </p:nvSpPr>
        <p:spPr>
          <a:xfrm>
            <a:off x="3923928" y="3645024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كوبَ</a:t>
            </a:r>
            <a:endParaRPr lang="he-IL" sz="5400" dirty="0"/>
          </a:p>
        </p:txBody>
      </p:sp>
      <p:sp>
        <p:nvSpPr>
          <p:cNvPr id="10" name="Rectangle 9"/>
          <p:cNvSpPr/>
          <p:nvPr/>
        </p:nvSpPr>
        <p:spPr>
          <a:xfrm>
            <a:off x="1043608" y="3658209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قَصيرٌ</a:t>
            </a:r>
            <a:endParaRPr lang="he-IL" sz="5400" dirty="0"/>
          </a:p>
        </p:txBody>
      </p:sp>
      <p:sp>
        <p:nvSpPr>
          <p:cNvPr id="11" name="Rectangle 10"/>
          <p:cNvSpPr/>
          <p:nvPr/>
        </p:nvSpPr>
        <p:spPr>
          <a:xfrm>
            <a:off x="3895937" y="5395123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بَحْرٌ</a:t>
            </a:r>
            <a:endParaRPr lang="he-IL" sz="5400" dirty="0"/>
          </a:p>
        </p:txBody>
      </p:sp>
      <p:sp>
        <p:nvSpPr>
          <p:cNvPr id="12" name="Rectangle 11"/>
          <p:cNvSpPr/>
          <p:nvPr/>
        </p:nvSpPr>
        <p:spPr>
          <a:xfrm>
            <a:off x="1043608" y="5417030"/>
            <a:ext cx="1800200" cy="115212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نَهْرُ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15769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52" y="-18256"/>
            <a:ext cx="8229600" cy="1143000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نُلائم الجمل للصور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4" y="980728"/>
            <a:ext cx="174690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" y="2420888"/>
            <a:ext cx="174690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13119" r="16126" b="4776"/>
          <a:stretch/>
        </p:blipFill>
        <p:spPr bwMode="auto">
          <a:xfrm>
            <a:off x="304811" y="5446035"/>
            <a:ext cx="1746910" cy="136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2" y="3933056"/>
            <a:ext cx="1746910" cy="128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1124744"/>
            <a:ext cx="237626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قَلَمٌ أَحْمَرُ</a:t>
            </a:r>
            <a:endParaRPr lang="he-IL" sz="4000" dirty="0"/>
          </a:p>
        </p:txBody>
      </p:sp>
      <p:sp>
        <p:nvSpPr>
          <p:cNvPr id="9" name="Rectangle 8"/>
          <p:cNvSpPr/>
          <p:nvPr/>
        </p:nvSpPr>
        <p:spPr>
          <a:xfrm>
            <a:off x="5938733" y="2564904"/>
            <a:ext cx="237626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قِطارٌ سَريعٌ</a:t>
            </a:r>
            <a:endParaRPr lang="he-IL" sz="40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4072686"/>
            <a:ext cx="237626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بَيْتٌ نَظيفٌ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2201" y="5446035"/>
            <a:ext cx="237626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حِذاءٌ جَديدٌ</a:t>
            </a:r>
          </a:p>
        </p:txBody>
      </p:sp>
    </p:spTree>
    <p:extLst>
      <p:ext uri="{BB962C8B-B14F-4D97-AF65-F5344CB8AC3E}">
        <p14:creationId xmlns:p14="http://schemas.microsoft.com/office/powerpoint/2010/main" val="32774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412776"/>
            <a:ext cx="8064896" cy="51125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نَقْرأ الجُمل ونُشير للكلمة التي تحوي على  تنوين ضم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A" sz="4000" dirty="0" smtClean="0"/>
              <a:t>في داري كَلْبٌ.</a:t>
            </a:r>
          </a:p>
          <a:p>
            <a:pPr>
              <a:lnSpc>
                <a:spcPct val="150000"/>
              </a:lnSpc>
            </a:pPr>
            <a:r>
              <a:rPr lang="ar-SA" sz="4000" dirty="0" smtClean="0"/>
              <a:t>مَها بِنْتٌ نَظيفَةٌ.</a:t>
            </a:r>
          </a:p>
          <a:p>
            <a:pPr>
              <a:lnSpc>
                <a:spcPct val="150000"/>
              </a:lnSpc>
            </a:pPr>
            <a:r>
              <a:rPr lang="ar-SA" sz="4000" dirty="0" smtClean="0"/>
              <a:t>لي ديكٌ جَميلٌ.</a:t>
            </a:r>
          </a:p>
          <a:p>
            <a:pPr>
              <a:lnSpc>
                <a:spcPct val="150000"/>
              </a:lnSpc>
            </a:pPr>
            <a:r>
              <a:rPr lang="ar-SA" sz="4000" dirty="0" smtClean="0"/>
              <a:t>وَجَدَ عِصامٌ قلَمَ</a:t>
            </a:r>
            <a:r>
              <a:rPr lang="ar-SA" sz="4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ar-SA" sz="4000" dirty="0" smtClean="0"/>
              <a:t>رَكِبَ طارِقٌ قِطارَ.</a:t>
            </a:r>
            <a:endParaRPr lang="ar-SA" sz="4000" dirty="0" smtClean="0"/>
          </a:p>
        </p:txBody>
      </p:sp>
    </p:spTree>
    <p:extLst>
      <p:ext uri="{BB962C8B-B14F-4D97-AF65-F5344CB8AC3E}">
        <p14:creationId xmlns:p14="http://schemas.microsoft.com/office/powerpoint/2010/main" val="10080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114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    الخميس                                    22.10.2020 </vt:lpstr>
      <vt:lpstr>تنوين الضم</vt:lpstr>
      <vt:lpstr>أين نكْتُب تنوين الضم؟</vt:lpstr>
      <vt:lpstr>هيّا نُحلّل الكلمات إلى مقاطع</vt:lpstr>
      <vt:lpstr>هيّا نَبْحث عن الْكلمات التي فيها تنوين ضم</vt:lpstr>
      <vt:lpstr>نُلائم الجمل للصور</vt:lpstr>
      <vt:lpstr>نَقْرأ الجُمل ونُشير للكلمة التي تحوي على  تنوين ضم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Reem</cp:lastModifiedBy>
  <cp:revision>15</cp:revision>
  <dcterms:created xsi:type="dcterms:W3CDTF">2020-10-17T12:37:47Z</dcterms:created>
  <dcterms:modified xsi:type="dcterms:W3CDTF">2020-10-21T18:47:14Z</dcterms:modified>
</cp:coreProperties>
</file>