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649D-D4FD-4476-9EC4-1C61B9246443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4D67-ADF7-4830-AB28-D09F44CA2C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707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649D-D4FD-4476-9EC4-1C61B9246443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4D67-ADF7-4830-AB28-D09F44CA2C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626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649D-D4FD-4476-9EC4-1C61B9246443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4D67-ADF7-4830-AB28-D09F44CA2C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506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649D-D4FD-4476-9EC4-1C61B9246443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4D67-ADF7-4830-AB28-D09F44CA2C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383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649D-D4FD-4476-9EC4-1C61B9246443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4D67-ADF7-4830-AB28-D09F44CA2C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847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649D-D4FD-4476-9EC4-1C61B9246443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4D67-ADF7-4830-AB28-D09F44CA2C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269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649D-D4FD-4476-9EC4-1C61B9246443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4D67-ADF7-4830-AB28-D09F44CA2C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54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649D-D4FD-4476-9EC4-1C61B9246443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4D67-ADF7-4830-AB28-D09F44CA2C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416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649D-D4FD-4476-9EC4-1C61B9246443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4D67-ADF7-4830-AB28-D09F44CA2C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928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649D-D4FD-4476-9EC4-1C61B9246443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4D67-ADF7-4830-AB28-D09F44CA2C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430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649D-D4FD-4476-9EC4-1C61B9246443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4D67-ADF7-4830-AB28-D09F44CA2C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14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F649D-D4FD-4476-9EC4-1C61B9246443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E4D67-ADF7-4830-AB28-D09F44CA2C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906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l/url?sa=i&amp;url=https://www.mexatk.com/%D8%B5%D9%88%D8%B1-%D8%B9%D9%86-%D8%A7%D9%84%D9%85%D8%B1%D8%B6-%D8%B1%D9%85%D8%B2%D9%8A%D8%A7%D8%AA-%D9%88%D8%AE%D9%84%D9%81%D9%8A%D8%A7%D8%AA-%D8%AA%D8%B9%D8%A8%D8%B1-%D8%B9%D9%86-%D8%AA%D8%B9%D8%A8/&amp;psig=AOvVaw35T8LIbCLVkX0RHA0XrXMc&amp;ust=1601828789435000&amp;source=images&amp;cd=vfe&amp;ved=0CAIQjRxqFwoTCMjNh7TrmOwCFQAAAAAdAAAAABA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www.google.co.il/url?sa=i&amp;url=https://www.freepik.com/premium-vector/cartoon-shirt_5293050.htm&amp;psig=AOvVaw26Qp9_jEC63lwGzR9InON2&amp;ust=1601828889458000&amp;source=images&amp;cd=vfe&amp;ved=0CAIQjRxqFwoTCPDHuuPrmOwCFQAAAAAdAAAAABAD" TargetMode="Externa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s://www.google.co.il/url?sa=i&amp;url=https://www.shutterstock.com/search/elephant+cartoon&amp;psig=AOvVaw30b4Yy-e19KIGS-wKdOJFt&amp;ust=1601824242429000&amp;source=images&amp;cd=vfe&amp;ved=0CAIQjRxqFwoTCMD08bvamOwCFQAAAAAdAAAAABAD" TargetMode="External"/><Relationship Id="rId12" Type="http://schemas.openxmlformats.org/officeDocument/2006/relationships/image" Target="../media/image8.jpeg"/><Relationship Id="rId2" Type="http://schemas.openxmlformats.org/officeDocument/2006/relationships/hyperlink" Target="https://www.google.co.il/url?sa=i&amp;url=https://www.dreamstime.com/royalty-free-stock-image-cow-milk-carton-glass-milk-image26659126&amp;psig=AOvVaw2e7pIoeezWFXcYwCDMVbC3&amp;ust=1601824077690000&amp;source=images&amp;cd=vfe&amp;ved=0CAIQjRxqFwoTCOCOuu3ZmOwCFQAAAAAdAAAAABA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s://www.google.co.il/url?sa=i&amp;url=https://www.vectorstock.com/royalty-free-vector/cartoon-fresh-green-fig-fruit-vector-29563492&amp;psig=AOvVaw2g0wh-W2cnplfX4-ptDOkw&amp;ust=1601824401276000&amp;source=images&amp;cd=vfe&amp;ved=0CAIQjRxqFwoTCIDlpIfbmOwCFQAAAAAdAAAAABAD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hyperlink" Target="https://www.google.co.il/url?sa=i&amp;url=https://www.123rf.com/photo_12491806_cartoon-home-furniture-bed.html&amp;psig=AOvVaw2d0YXWuFIT-WKkJlyKcWlK&amp;ust=1601824147162000&amp;source=images&amp;cd=vfe&amp;ved=0CAIQjRxqFwoTCOCC243amOwCFQAAAAAdAAAAABAD" TargetMode="External"/><Relationship Id="rId9" Type="http://schemas.openxmlformats.org/officeDocument/2006/relationships/hyperlink" Target="https://www.google.co.il/url?sa=i&amp;url=https://www.colourbox.com/vector/happy-rooster-cartoon-vector-31866160&amp;psig=AOvVaw1lJ4wkPKn_BBnm_mnBCaiI&amp;ust=1601824330111000&amp;source=images&amp;cd=vfe&amp;ved=0CAIQjRxqFwoTCOjLlebamOwCFQAAAAAdAAAAABA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o.il/url?sa=i&amp;url=https://sa.lovepik.com/images/fire-extinguish.html&amp;psig=AOvVaw1qCmk9F4-4jI9DB5fbGZi3&amp;ust=1601828225746000&amp;source=images&amp;cd=vfe&amp;ved=0CAIQjRxqFwoTCMDRiKfpmOwCFQAAAAAdAAAAAB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google.co.il/url?sa=i&amp;url=https://www.pngegg.com/ar/png-zjsul&amp;psig=AOvVaw1Bicu2rqbzpbP6MRos_Ul3&amp;ust=1601828339170000&amp;source=images&amp;cd=vfe&amp;ved=0CAIQjRxqFwoTCMjkut7pmOwCFQAAAAAdAAAAAB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6025"/>
            <a:ext cx="7772400" cy="1470025"/>
          </a:xfrm>
        </p:spPr>
        <p:txBody>
          <a:bodyPr/>
          <a:lstStyle/>
          <a:p>
            <a:r>
              <a:rPr lang="ar-SA" dirty="0" smtClean="0">
                <a:solidFill>
                  <a:srgbClr val="FF0066"/>
                </a:solidFill>
              </a:rPr>
              <a:t>الثلاثاء                             6.10.2020</a:t>
            </a:r>
            <a:endParaRPr lang="he-IL" dirty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84508"/>
            <a:ext cx="6400800" cy="1752600"/>
          </a:xfrm>
        </p:spPr>
        <p:txBody>
          <a:bodyPr>
            <a:normAutofit/>
          </a:bodyPr>
          <a:lstStyle/>
          <a:p>
            <a:r>
              <a:rPr lang="ar-SA" dirty="0" smtClean="0">
                <a:solidFill>
                  <a:srgbClr val="FF0066"/>
                </a:solidFill>
              </a:rPr>
              <a:t>تركيب مقاطع  كلمات </a:t>
            </a:r>
            <a:r>
              <a:rPr lang="ar-SA" dirty="0" smtClean="0">
                <a:solidFill>
                  <a:srgbClr val="FF0066"/>
                </a:solidFill>
              </a:rPr>
              <a:t>تحوي مد بالياء </a:t>
            </a:r>
            <a:r>
              <a:rPr lang="ar-SA" dirty="0" smtClean="0">
                <a:solidFill>
                  <a:srgbClr val="FF0066"/>
                </a:solidFill>
              </a:rPr>
              <a:t>(ي)</a:t>
            </a:r>
            <a:br>
              <a:rPr lang="ar-SA" dirty="0" smtClean="0">
                <a:solidFill>
                  <a:srgbClr val="FF0066"/>
                </a:solidFill>
              </a:rPr>
            </a:br>
            <a:r>
              <a:rPr lang="ar-SA" dirty="0" smtClean="0">
                <a:solidFill>
                  <a:srgbClr val="FF0066"/>
                </a:solidFill>
              </a:rPr>
              <a:t/>
            </a:r>
            <a:br>
              <a:rPr lang="ar-SA" dirty="0" smtClean="0">
                <a:solidFill>
                  <a:srgbClr val="FF0066"/>
                </a:solidFill>
              </a:rPr>
            </a:br>
            <a:r>
              <a:rPr lang="ar-SA" dirty="0" smtClean="0">
                <a:solidFill>
                  <a:srgbClr val="FF0066"/>
                </a:solidFill>
              </a:rPr>
              <a:t>المعلمة:ريم غرة</a:t>
            </a:r>
            <a:endParaRPr lang="he-IL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"/>
          <a:stretch/>
        </p:blipFill>
        <p:spPr bwMode="auto">
          <a:xfrm>
            <a:off x="6876256" y="188640"/>
            <a:ext cx="1541474" cy="19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14845" y="2217033"/>
            <a:ext cx="2664296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بيـ   	بُ	طَ</a:t>
            </a:r>
            <a:endParaRPr lang="he-IL" sz="3600" dirty="0"/>
          </a:p>
        </p:txBody>
      </p:sp>
      <p:pic>
        <p:nvPicPr>
          <p:cNvPr id="6146" name="Picture 2" descr="صور عن المرض رمزيات وخلفيات تعبر عن التعب | ميكساتك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46" y="188640"/>
            <a:ext cx="2531139" cy="187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5562" y="2168352"/>
            <a:ext cx="2664296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مـَ  	ضُ	ريـ</a:t>
            </a:r>
            <a:endParaRPr lang="he-IL" sz="3600" dirty="0"/>
          </a:p>
        </p:txBody>
      </p:sp>
      <p:pic>
        <p:nvPicPr>
          <p:cNvPr id="6148" name="Picture 4" descr="Premium Vector | Cartoon shir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19872" y="4869160"/>
            <a:ext cx="2592288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600" dirty="0" smtClean="0"/>
              <a:t>ـصُ  	 ميـ   	قـَ</a:t>
            </a:r>
            <a:endParaRPr lang="he-IL" sz="36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746893" y="3573016"/>
            <a:ext cx="1800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923928" y="6237312"/>
            <a:ext cx="1800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36359" y="3501008"/>
            <a:ext cx="1800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1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66"/>
                </a:solidFill>
              </a:rPr>
              <a:t>هيّا نقرأ مقاطع طويلة</a:t>
            </a:r>
            <a:endParaRPr lang="he-IL" sz="4000" dirty="0">
              <a:solidFill>
                <a:srgbClr val="FF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412776"/>
            <a:ext cx="8352928" cy="496855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50000"/>
              </a:lnSpc>
            </a:pPr>
            <a:r>
              <a:rPr lang="ar-SA" sz="4800" dirty="0" smtClean="0"/>
              <a:t>عـي		مي		ـقيـ		جيـ		ليـ</a:t>
            </a:r>
          </a:p>
          <a:p>
            <a:pPr>
              <a:lnSpc>
                <a:spcPct val="250000"/>
              </a:lnSpc>
            </a:pPr>
            <a:r>
              <a:rPr lang="ar-SA" sz="4800" dirty="0" smtClean="0"/>
              <a:t>  بيـ       ريـ	      ديـ	      ويـ       شيـ    </a:t>
            </a:r>
          </a:p>
          <a:p>
            <a:pPr>
              <a:lnSpc>
                <a:spcPct val="250000"/>
              </a:lnSpc>
            </a:pPr>
            <a:r>
              <a:rPr lang="ar-SA" sz="4800" dirty="0" smtClean="0"/>
              <a:t>في       نيـ         كـيـ      ـصيـ       ـغيـ</a:t>
            </a:r>
            <a:endParaRPr lang="he-IL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3" y="188640"/>
            <a:ext cx="1872208" cy="169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1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>
                <a:solidFill>
                  <a:srgbClr val="FF0066"/>
                </a:solidFill>
              </a:rPr>
              <a:t>ماذا ترى أمامك؟</a:t>
            </a:r>
            <a:br>
              <a:rPr lang="ar-SA" dirty="0" smtClean="0">
                <a:solidFill>
                  <a:srgbClr val="FF0066"/>
                </a:solidFill>
              </a:rPr>
            </a:br>
            <a:endParaRPr lang="he-IL" dirty="0">
              <a:solidFill>
                <a:srgbClr val="FF0066"/>
              </a:solidFill>
            </a:endParaRPr>
          </a:p>
        </p:txBody>
      </p:sp>
      <p:pic>
        <p:nvPicPr>
          <p:cNvPr id="3074" name="Picture 2" descr="Milk Carton And A Glass Of Milk Illustration Stock Illustration -  Illustration of cartoon, white: 26659126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9"/>
          <a:stretch/>
        </p:blipFill>
        <p:spPr bwMode="auto">
          <a:xfrm>
            <a:off x="6804248" y="1106488"/>
            <a:ext cx="196637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rtoon Home Furniture Bed Royalty Free Cliparts, Vectors, And Stock  Illustration. Image 12491806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8" y="1267408"/>
            <a:ext cx="220824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"/>
          <a:stretch/>
        </p:blipFill>
        <p:spPr bwMode="auto">
          <a:xfrm>
            <a:off x="759814" y="4022306"/>
            <a:ext cx="1821814" cy="233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Elephant Cartoon Images, Stock Photos &amp; Vectors | Shutterstock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398" y="1267408"/>
            <a:ext cx="2600529" cy="19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appy rooster cartoon isolated on ... | Stock vector | Colourbox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7248"/>
            <a:ext cx="2122642" cy="24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artoon fresh green fig fruit Royalty Free Vector Image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3" b="19593"/>
          <a:stretch/>
        </p:blipFill>
        <p:spPr bwMode="auto">
          <a:xfrm>
            <a:off x="3347864" y="4360236"/>
            <a:ext cx="2217247" cy="169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4000" dirty="0" smtClean="0">
                <a:solidFill>
                  <a:srgbClr val="FF0066"/>
                </a:solidFill>
              </a:rPr>
              <a:t>هيّا نقرأ المقاطع والكلمات</a:t>
            </a:r>
            <a:r>
              <a:rPr lang="ar-SA" sz="4000" dirty="0" smtClean="0">
                <a:solidFill>
                  <a:srgbClr val="FF0000"/>
                </a:solidFill>
              </a:rPr>
              <a:t/>
            </a:r>
            <a:br>
              <a:rPr lang="ar-SA" sz="4000" dirty="0" smtClean="0">
                <a:solidFill>
                  <a:srgbClr val="FF0000"/>
                </a:solidFill>
              </a:rPr>
            </a:b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12360" y="1340768"/>
            <a:ext cx="936104" cy="93610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</a:rPr>
              <a:t>فيـ</a:t>
            </a:r>
            <a:endParaRPr lang="he-IL" sz="4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8224" y="1340971"/>
            <a:ext cx="936104" cy="936104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 smtClean="0"/>
              <a:t>لُ</a:t>
            </a:r>
            <a:endParaRPr lang="he-IL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3635896" y="1340768"/>
            <a:ext cx="2016224" cy="936104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 smtClean="0"/>
              <a:t>فيلُ</a:t>
            </a:r>
            <a:endParaRPr lang="he-IL" sz="6000" dirty="0"/>
          </a:p>
        </p:txBody>
      </p:sp>
      <p:sp>
        <p:nvSpPr>
          <p:cNvPr id="7" name="Rectangle 6"/>
          <p:cNvSpPr/>
          <p:nvPr/>
        </p:nvSpPr>
        <p:spPr>
          <a:xfrm>
            <a:off x="7812360" y="2780928"/>
            <a:ext cx="936104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</a:rPr>
              <a:t>ريـ</a:t>
            </a:r>
            <a:endParaRPr lang="he-IL" sz="4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07089" y="2780928"/>
            <a:ext cx="936104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حُ</a:t>
            </a:r>
            <a:endParaRPr lang="he-IL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3666931" y="2798335"/>
            <a:ext cx="2016224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>
                <a:solidFill>
                  <a:schemeClr val="tx1"/>
                </a:solidFill>
              </a:rPr>
              <a:t>ريحُ</a:t>
            </a:r>
            <a:endParaRPr lang="he-IL" sz="5400" dirty="0"/>
          </a:p>
        </p:txBody>
      </p:sp>
      <p:sp>
        <p:nvSpPr>
          <p:cNvPr id="10" name="Rectangle 9"/>
          <p:cNvSpPr/>
          <p:nvPr/>
        </p:nvSpPr>
        <p:spPr>
          <a:xfrm>
            <a:off x="7791265" y="4149080"/>
            <a:ext cx="936104" cy="93610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</a:rPr>
              <a:t>عيـ</a:t>
            </a:r>
            <a:endParaRPr lang="he-IL" sz="4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88224" y="4149080"/>
            <a:ext cx="936104" cy="93610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دُ</a:t>
            </a:r>
            <a:endParaRPr lang="he-IL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3635896" y="4149080"/>
            <a:ext cx="2016224" cy="93610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>
                <a:solidFill>
                  <a:schemeClr val="tx1"/>
                </a:solidFill>
              </a:rPr>
              <a:t>عيدُ</a:t>
            </a:r>
            <a:endParaRPr lang="he-IL" sz="5400" dirty="0"/>
          </a:p>
        </p:txBody>
      </p:sp>
      <p:sp>
        <p:nvSpPr>
          <p:cNvPr id="13" name="Rectangle 12"/>
          <p:cNvSpPr/>
          <p:nvPr/>
        </p:nvSpPr>
        <p:spPr>
          <a:xfrm>
            <a:off x="7804856" y="5517232"/>
            <a:ext cx="936104" cy="936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</a:rPr>
              <a:t>تيـ</a:t>
            </a:r>
            <a:endParaRPr lang="he-IL" sz="4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21491" y="5517232"/>
            <a:ext cx="936104" cy="936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نُ</a:t>
            </a:r>
            <a:endParaRPr lang="he-IL" sz="4400" b="1" dirty="0"/>
          </a:p>
        </p:txBody>
      </p:sp>
      <p:sp>
        <p:nvSpPr>
          <p:cNvPr id="15" name="Rectangle 14"/>
          <p:cNvSpPr/>
          <p:nvPr/>
        </p:nvSpPr>
        <p:spPr>
          <a:xfrm>
            <a:off x="3635896" y="5517232"/>
            <a:ext cx="2016224" cy="936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تينُ</a:t>
            </a:r>
            <a:endParaRPr lang="he-IL" sz="5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683155" y="1809023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796136" y="324898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95426" y="4647051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813378" y="609329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49" y="220182"/>
            <a:ext cx="2110138" cy="158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5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43092" y="620688"/>
            <a:ext cx="936104" cy="936104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سـ</a:t>
            </a:r>
            <a:endParaRPr lang="he-IL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6181126" y="600607"/>
            <a:ext cx="936104" cy="936104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</a:rPr>
              <a:t>ريـ</a:t>
            </a:r>
            <a:endParaRPr lang="he-IL" sz="4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0520" y="600607"/>
            <a:ext cx="936104" cy="936104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رُ</a:t>
            </a:r>
            <a:endParaRPr lang="he-IL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899592" y="644420"/>
            <a:ext cx="2448272" cy="936104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سَريرُ</a:t>
            </a:r>
            <a:endParaRPr lang="he-IL" sz="4400" b="1" dirty="0"/>
          </a:p>
        </p:txBody>
      </p:sp>
      <p:sp>
        <p:nvSpPr>
          <p:cNvPr id="8" name="Rectangle 7"/>
          <p:cNvSpPr/>
          <p:nvPr/>
        </p:nvSpPr>
        <p:spPr>
          <a:xfrm>
            <a:off x="7559014" y="1916832"/>
            <a:ext cx="936104" cy="936104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قـَ</a:t>
            </a:r>
            <a:endParaRPr lang="he-IL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6199382" y="1916832"/>
            <a:ext cx="936104" cy="936104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</a:rPr>
              <a:t>صيـ</a:t>
            </a:r>
            <a:endParaRPr lang="he-IL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0520" y="1916832"/>
            <a:ext cx="936104" cy="936104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رُ</a:t>
            </a:r>
            <a:endParaRPr lang="he-IL" sz="4400" b="1" dirty="0"/>
          </a:p>
        </p:txBody>
      </p:sp>
      <p:sp>
        <p:nvSpPr>
          <p:cNvPr id="11" name="Rectangle 10"/>
          <p:cNvSpPr/>
          <p:nvPr/>
        </p:nvSpPr>
        <p:spPr>
          <a:xfrm>
            <a:off x="7529602" y="3197561"/>
            <a:ext cx="936104" cy="936104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حـَ</a:t>
            </a:r>
            <a:endParaRPr lang="he-IL" sz="4400" b="1" dirty="0"/>
          </a:p>
        </p:txBody>
      </p:sp>
      <p:sp>
        <p:nvSpPr>
          <p:cNvPr id="12" name="Rectangle 11"/>
          <p:cNvSpPr/>
          <p:nvPr/>
        </p:nvSpPr>
        <p:spPr>
          <a:xfrm>
            <a:off x="6156583" y="3187216"/>
            <a:ext cx="936104" cy="936104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</a:rPr>
              <a:t>ريـ</a:t>
            </a:r>
            <a:endParaRPr lang="he-IL" sz="4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2551" y="3187216"/>
            <a:ext cx="936104" cy="936104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قُ</a:t>
            </a:r>
            <a:endParaRPr lang="he-IL" sz="4400" b="1" dirty="0"/>
          </a:p>
        </p:txBody>
      </p:sp>
      <p:sp>
        <p:nvSpPr>
          <p:cNvPr id="14" name="Rectangle 13"/>
          <p:cNvSpPr/>
          <p:nvPr/>
        </p:nvSpPr>
        <p:spPr>
          <a:xfrm>
            <a:off x="7524328" y="4437112"/>
            <a:ext cx="936104" cy="93610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أَ</a:t>
            </a:r>
            <a:endParaRPr lang="he-IL" sz="4400" b="1" dirty="0"/>
          </a:p>
        </p:txBody>
      </p:sp>
      <p:sp>
        <p:nvSpPr>
          <p:cNvPr id="15" name="Rectangle 14"/>
          <p:cNvSpPr/>
          <p:nvPr/>
        </p:nvSpPr>
        <p:spPr>
          <a:xfrm>
            <a:off x="6189141" y="4437112"/>
            <a:ext cx="936104" cy="93610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</a:rPr>
              <a:t>نيـ</a:t>
            </a:r>
            <a:endParaRPr lang="he-IL" sz="44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96444" y="4437112"/>
            <a:ext cx="936104" cy="93610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سُ</a:t>
            </a:r>
            <a:endParaRPr lang="he-IL" sz="4400" b="1" dirty="0"/>
          </a:p>
        </p:txBody>
      </p:sp>
      <p:sp>
        <p:nvSpPr>
          <p:cNvPr id="17" name="Rectangle 16"/>
          <p:cNvSpPr/>
          <p:nvPr/>
        </p:nvSpPr>
        <p:spPr>
          <a:xfrm>
            <a:off x="7559014" y="5681938"/>
            <a:ext cx="936104" cy="93610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سـَ</a:t>
            </a:r>
            <a:endParaRPr lang="he-IL" sz="4400" b="1" dirty="0"/>
          </a:p>
        </p:txBody>
      </p:sp>
      <p:sp>
        <p:nvSpPr>
          <p:cNvPr id="18" name="Rectangle 17"/>
          <p:cNvSpPr/>
          <p:nvPr/>
        </p:nvSpPr>
        <p:spPr>
          <a:xfrm>
            <a:off x="6215406" y="5675245"/>
            <a:ext cx="936104" cy="93610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</a:rPr>
              <a:t>ميـ</a:t>
            </a:r>
            <a:endParaRPr lang="he-IL" sz="44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6444" y="5668552"/>
            <a:ext cx="936104" cy="93610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رُ</a:t>
            </a:r>
            <a:endParaRPr lang="he-IL" sz="4400" b="1" dirty="0"/>
          </a:p>
        </p:txBody>
      </p:sp>
      <p:sp>
        <p:nvSpPr>
          <p:cNvPr id="20" name="Rectangle 19"/>
          <p:cNvSpPr/>
          <p:nvPr/>
        </p:nvSpPr>
        <p:spPr>
          <a:xfrm>
            <a:off x="930829" y="1916832"/>
            <a:ext cx="2448272" cy="936104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قَصيرُ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43405" y="3197561"/>
            <a:ext cx="2448272" cy="936104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حَريقُ</a:t>
            </a:r>
            <a:endParaRPr lang="he-IL" sz="4400" b="1" dirty="0"/>
          </a:p>
        </p:txBody>
      </p:sp>
      <p:sp>
        <p:nvSpPr>
          <p:cNvPr id="22" name="Rectangle 21"/>
          <p:cNvSpPr/>
          <p:nvPr/>
        </p:nvSpPr>
        <p:spPr>
          <a:xfrm>
            <a:off x="902837" y="4437112"/>
            <a:ext cx="2448272" cy="93610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أَنيسُ</a:t>
            </a:r>
            <a:endParaRPr lang="he-IL" sz="4400" b="1" dirty="0"/>
          </a:p>
        </p:txBody>
      </p:sp>
      <p:sp>
        <p:nvSpPr>
          <p:cNvPr id="23" name="Rectangle 22"/>
          <p:cNvSpPr/>
          <p:nvPr/>
        </p:nvSpPr>
        <p:spPr>
          <a:xfrm>
            <a:off x="895535" y="5668552"/>
            <a:ext cx="2448272" cy="93610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سَميرُ</a:t>
            </a:r>
            <a:endParaRPr lang="he-IL" sz="44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491880" y="111247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491880" y="2492896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491880" y="3789040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491880" y="5013176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491880" y="6309320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3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dirty="0" smtClean="0">
                <a:solidFill>
                  <a:srgbClr val="FF0066"/>
                </a:solidFill>
              </a:rPr>
              <a:t>نُركّب المقاطع ونُكوّن كلمة</a:t>
            </a:r>
            <a:endParaRPr lang="he-IL" sz="3600" dirty="0">
              <a:solidFill>
                <a:srgbClr val="FF0066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742788" y="3356992"/>
            <a:ext cx="15841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7596336" y="1714600"/>
            <a:ext cx="1008112" cy="9223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ريـ</a:t>
            </a:r>
            <a:endParaRPr lang="he-IL" sz="3600" dirty="0"/>
          </a:p>
        </p:txBody>
      </p:sp>
      <p:sp>
        <p:nvSpPr>
          <p:cNvPr id="11" name="Oval 10"/>
          <p:cNvSpPr/>
          <p:nvPr/>
        </p:nvSpPr>
        <p:spPr>
          <a:xfrm>
            <a:off x="6510537" y="1722916"/>
            <a:ext cx="1008112" cy="9223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حُ</a:t>
            </a:r>
            <a:endParaRPr lang="he-IL" sz="3600" dirty="0"/>
          </a:p>
        </p:txBody>
      </p:sp>
      <p:sp>
        <p:nvSpPr>
          <p:cNvPr id="12" name="Oval 11"/>
          <p:cNvSpPr/>
          <p:nvPr/>
        </p:nvSpPr>
        <p:spPr>
          <a:xfrm>
            <a:off x="3275856" y="1737521"/>
            <a:ext cx="1008112" cy="9223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كـَ</a:t>
            </a:r>
            <a:endParaRPr lang="he-IL" sz="3600" dirty="0"/>
          </a:p>
        </p:txBody>
      </p:sp>
      <p:sp>
        <p:nvSpPr>
          <p:cNvPr id="13" name="Oval 12"/>
          <p:cNvSpPr/>
          <p:nvPr/>
        </p:nvSpPr>
        <p:spPr>
          <a:xfrm>
            <a:off x="2195736" y="1765917"/>
            <a:ext cx="1008112" cy="9223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بيـ</a:t>
            </a:r>
            <a:endParaRPr lang="he-IL" sz="3600" dirty="0"/>
          </a:p>
        </p:txBody>
      </p:sp>
      <p:sp>
        <p:nvSpPr>
          <p:cNvPr id="20" name="Oval 19"/>
          <p:cNvSpPr/>
          <p:nvPr/>
        </p:nvSpPr>
        <p:spPr>
          <a:xfrm>
            <a:off x="1043608" y="1776870"/>
            <a:ext cx="1008112" cy="9223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ـرُ</a:t>
            </a:r>
            <a:endParaRPr lang="he-IL" sz="36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907704" y="3356992"/>
            <a:ext cx="15841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740352" y="4293096"/>
            <a:ext cx="1008112" cy="9223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ديـ</a:t>
            </a:r>
            <a:endParaRPr lang="he-IL" sz="3600" dirty="0"/>
          </a:p>
        </p:txBody>
      </p:sp>
      <p:sp>
        <p:nvSpPr>
          <p:cNvPr id="23" name="Oval 22"/>
          <p:cNvSpPr/>
          <p:nvPr/>
        </p:nvSpPr>
        <p:spPr>
          <a:xfrm>
            <a:off x="6588224" y="4293095"/>
            <a:ext cx="1008112" cy="9223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كُ</a:t>
            </a:r>
            <a:endParaRPr lang="he-IL" sz="3600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827981" y="5805264"/>
            <a:ext cx="15841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275856" y="4293094"/>
            <a:ext cx="1008112" cy="9223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سـَ</a:t>
            </a:r>
            <a:endParaRPr lang="he-IL" sz="3600" dirty="0"/>
          </a:p>
        </p:txBody>
      </p:sp>
      <p:sp>
        <p:nvSpPr>
          <p:cNvPr id="28" name="Oval 27"/>
          <p:cNvSpPr/>
          <p:nvPr/>
        </p:nvSpPr>
        <p:spPr>
          <a:xfrm>
            <a:off x="2222105" y="4293096"/>
            <a:ext cx="1008112" cy="9223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ـعيـ</a:t>
            </a:r>
            <a:endParaRPr lang="he-IL" sz="3200" dirty="0"/>
          </a:p>
        </p:txBody>
      </p:sp>
      <p:sp>
        <p:nvSpPr>
          <p:cNvPr id="29" name="Oval 28"/>
          <p:cNvSpPr/>
          <p:nvPr/>
        </p:nvSpPr>
        <p:spPr>
          <a:xfrm>
            <a:off x="1123932" y="4293093"/>
            <a:ext cx="1008112" cy="9223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دُ</a:t>
            </a:r>
            <a:endParaRPr lang="he-IL" sz="3600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907704" y="5805264"/>
            <a:ext cx="15841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18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flipH="1">
            <a:off x="6300192" y="2492896"/>
            <a:ext cx="15841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7652119" y="862267"/>
            <a:ext cx="1008112" cy="9223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خـَ</a:t>
            </a:r>
            <a:endParaRPr lang="he-IL" sz="3600" dirty="0"/>
          </a:p>
        </p:txBody>
      </p:sp>
      <p:sp>
        <p:nvSpPr>
          <p:cNvPr id="11" name="Oval 10"/>
          <p:cNvSpPr/>
          <p:nvPr/>
        </p:nvSpPr>
        <p:spPr>
          <a:xfrm>
            <a:off x="6588224" y="862267"/>
            <a:ext cx="1008112" cy="9223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ريـ</a:t>
            </a:r>
            <a:endParaRPr lang="he-IL" sz="3600" dirty="0"/>
          </a:p>
        </p:txBody>
      </p:sp>
      <p:sp>
        <p:nvSpPr>
          <p:cNvPr id="12" name="Oval 11"/>
          <p:cNvSpPr/>
          <p:nvPr/>
        </p:nvSpPr>
        <p:spPr>
          <a:xfrm>
            <a:off x="3230217" y="862267"/>
            <a:ext cx="1008112" cy="9223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جـَ</a:t>
            </a:r>
            <a:endParaRPr lang="he-IL" sz="3600" dirty="0"/>
          </a:p>
        </p:txBody>
      </p:sp>
      <p:sp>
        <p:nvSpPr>
          <p:cNvPr id="13" name="Oval 12"/>
          <p:cNvSpPr/>
          <p:nvPr/>
        </p:nvSpPr>
        <p:spPr>
          <a:xfrm>
            <a:off x="2176466" y="908720"/>
            <a:ext cx="1008112" cy="9223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ميـ</a:t>
            </a:r>
            <a:endParaRPr lang="he-IL" sz="3600" dirty="0"/>
          </a:p>
        </p:txBody>
      </p:sp>
      <p:sp>
        <p:nvSpPr>
          <p:cNvPr id="20" name="Oval 19"/>
          <p:cNvSpPr/>
          <p:nvPr/>
        </p:nvSpPr>
        <p:spPr>
          <a:xfrm>
            <a:off x="1100199" y="908720"/>
            <a:ext cx="1008112" cy="9223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لُ</a:t>
            </a:r>
            <a:endParaRPr lang="he-IL" sz="36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176466" y="2492896"/>
            <a:ext cx="15841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516216" y="5805264"/>
            <a:ext cx="15841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275856" y="4293094"/>
            <a:ext cx="1008112" cy="9223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نـَ</a:t>
            </a:r>
            <a:endParaRPr lang="he-IL" sz="3600" dirty="0"/>
          </a:p>
        </p:txBody>
      </p:sp>
      <p:sp>
        <p:nvSpPr>
          <p:cNvPr id="28" name="Oval 27"/>
          <p:cNvSpPr/>
          <p:nvPr/>
        </p:nvSpPr>
        <p:spPr>
          <a:xfrm>
            <a:off x="2222105" y="4293096"/>
            <a:ext cx="1008112" cy="9223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شيـ</a:t>
            </a:r>
            <a:endParaRPr lang="he-IL" sz="3200" dirty="0"/>
          </a:p>
        </p:txBody>
      </p:sp>
      <p:sp>
        <p:nvSpPr>
          <p:cNvPr id="29" name="Oval 28"/>
          <p:cNvSpPr/>
          <p:nvPr/>
        </p:nvSpPr>
        <p:spPr>
          <a:xfrm>
            <a:off x="1123932" y="4293093"/>
            <a:ext cx="1008112" cy="9223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طُ</a:t>
            </a:r>
            <a:endParaRPr lang="he-IL" sz="3600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907704" y="5805264"/>
            <a:ext cx="15841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508104" y="862267"/>
            <a:ext cx="1008112" cy="9223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فُ</a:t>
            </a:r>
            <a:endParaRPr lang="he-IL" sz="3600" dirty="0"/>
          </a:p>
        </p:txBody>
      </p:sp>
      <p:sp>
        <p:nvSpPr>
          <p:cNvPr id="26" name="Oval 25"/>
          <p:cNvSpPr/>
          <p:nvPr/>
        </p:nvSpPr>
        <p:spPr>
          <a:xfrm>
            <a:off x="7877878" y="4149080"/>
            <a:ext cx="1008112" cy="9223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جـَ</a:t>
            </a:r>
            <a:endParaRPr lang="he-IL" sz="3600" dirty="0"/>
          </a:p>
        </p:txBody>
      </p:sp>
      <p:sp>
        <p:nvSpPr>
          <p:cNvPr id="27" name="Oval 26"/>
          <p:cNvSpPr/>
          <p:nvPr/>
        </p:nvSpPr>
        <p:spPr>
          <a:xfrm>
            <a:off x="6804248" y="4149080"/>
            <a:ext cx="1008112" cy="9223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ديـ</a:t>
            </a:r>
            <a:endParaRPr lang="he-IL" sz="3600" dirty="0"/>
          </a:p>
        </p:txBody>
      </p:sp>
      <p:sp>
        <p:nvSpPr>
          <p:cNvPr id="31" name="Oval 30"/>
          <p:cNvSpPr/>
          <p:nvPr/>
        </p:nvSpPr>
        <p:spPr>
          <a:xfrm>
            <a:off x="5724128" y="4153949"/>
            <a:ext cx="1008112" cy="9223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دُ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8589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66"/>
                </a:solidFill>
              </a:rPr>
              <a:t>هيّا نُكمل الكلمة بمقطع ملائم</a:t>
            </a:r>
            <a:endParaRPr lang="he-IL" sz="4000" dirty="0">
              <a:solidFill>
                <a:srgbClr val="FF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6176" y="1556792"/>
            <a:ext cx="2664296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سَميـ</a:t>
            </a:r>
            <a:r>
              <a:rPr lang="ar-SA" sz="4800" dirty="0" smtClean="0">
                <a:solidFill>
                  <a:srgbClr val="FF0066"/>
                </a:solidFill>
              </a:rPr>
              <a:t>---</a:t>
            </a:r>
            <a:r>
              <a:rPr lang="ar-SA" sz="4800" dirty="0" smtClean="0"/>
              <a:t> </a:t>
            </a:r>
            <a:endParaRPr lang="he-IL" sz="4800" dirty="0"/>
          </a:p>
        </p:txBody>
      </p:sp>
      <p:sp>
        <p:nvSpPr>
          <p:cNvPr id="5" name="Rectangle 4"/>
          <p:cNvSpPr/>
          <p:nvPr/>
        </p:nvSpPr>
        <p:spPr>
          <a:xfrm>
            <a:off x="6172404" y="3068960"/>
            <a:ext cx="2664296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قَميـ</a:t>
            </a:r>
            <a:r>
              <a:rPr lang="ar-SA" sz="4800" dirty="0" smtClean="0">
                <a:solidFill>
                  <a:srgbClr val="FF0066"/>
                </a:solidFill>
              </a:rPr>
              <a:t>---</a:t>
            </a:r>
            <a:r>
              <a:rPr lang="ar-SA" sz="4800" dirty="0" smtClean="0"/>
              <a:t> </a:t>
            </a:r>
            <a:endParaRPr lang="he-IL" sz="4800" dirty="0"/>
          </a:p>
        </p:txBody>
      </p:sp>
      <p:sp>
        <p:nvSpPr>
          <p:cNvPr id="6" name="Rectangle 5"/>
          <p:cNvSpPr/>
          <p:nvPr/>
        </p:nvSpPr>
        <p:spPr>
          <a:xfrm>
            <a:off x="6172404" y="4725144"/>
            <a:ext cx="2664296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صَديـ</a:t>
            </a:r>
            <a:r>
              <a:rPr lang="ar-SA" sz="4800" dirty="0" smtClean="0">
                <a:solidFill>
                  <a:srgbClr val="FF0066"/>
                </a:solidFill>
              </a:rPr>
              <a:t>---</a:t>
            </a:r>
            <a:r>
              <a:rPr lang="ar-SA" sz="4800" dirty="0" smtClean="0"/>
              <a:t> </a:t>
            </a:r>
            <a:endParaRPr lang="he-IL" sz="4800" dirty="0"/>
          </a:p>
        </p:txBody>
      </p:sp>
      <p:sp>
        <p:nvSpPr>
          <p:cNvPr id="7" name="Rectangle 6"/>
          <p:cNvSpPr/>
          <p:nvPr/>
        </p:nvSpPr>
        <p:spPr>
          <a:xfrm>
            <a:off x="1331640" y="1565108"/>
            <a:ext cx="2664296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مَريـ</a:t>
            </a:r>
            <a:r>
              <a:rPr lang="ar-SA" sz="4800" dirty="0" smtClean="0">
                <a:solidFill>
                  <a:srgbClr val="FF0066"/>
                </a:solidFill>
              </a:rPr>
              <a:t>---</a:t>
            </a:r>
            <a:r>
              <a:rPr lang="ar-SA" sz="4800" dirty="0" smtClean="0"/>
              <a:t> </a:t>
            </a:r>
            <a:endParaRPr lang="he-IL" sz="4800" dirty="0"/>
          </a:p>
        </p:txBody>
      </p:sp>
      <p:sp>
        <p:nvSpPr>
          <p:cNvPr id="8" name="Rectangle 7"/>
          <p:cNvSpPr/>
          <p:nvPr/>
        </p:nvSpPr>
        <p:spPr>
          <a:xfrm>
            <a:off x="1335088" y="3068960"/>
            <a:ext cx="2664296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رَبيـ</a:t>
            </a:r>
            <a:r>
              <a:rPr lang="ar-SA" sz="4800" dirty="0" smtClean="0">
                <a:solidFill>
                  <a:srgbClr val="FF0066"/>
                </a:solidFill>
              </a:rPr>
              <a:t>---</a:t>
            </a:r>
            <a:r>
              <a:rPr lang="ar-SA" sz="4800" dirty="0" smtClean="0"/>
              <a:t> </a:t>
            </a:r>
            <a:endParaRPr lang="he-IL" sz="4800" dirty="0"/>
          </a:p>
        </p:txBody>
      </p:sp>
      <p:sp>
        <p:nvSpPr>
          <p:cNvPr id="9" name="Rectangle 8"/>
          <p:cNvSpPr/>
          <p:nvPr/>
        </p:nvSpPr>
        <p:spPr>
          <a:xfrm>
            <a:off x="1403648" y="4771392"/>
            <a:ext cx="2664296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مُفيـ</a:t>
            </a:r>
            <a:r>
              <a:rPr lang="ar-SA" sz="4800" dirty="0" smtClean="0">
                <a:solidFill>
                  <a:srgbClr val="FF0066"/>
                </a:solidFill>
              </a:rPr>
              <a:t>---</a:t>
            </a:r>
            <a:r>
              <a:rPr lang="ar-SA" sz="4800" dirty="0" smtClean="0"/>
              <a:t> 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29449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66"/>
                </a:solidFill>
              </a:rPr>
              <a:t>نُرتّبُ الْمَقاطِعَ لِنَحْصُلَ على كَلِمَةٍ</a:t>
            </a:r>
            <a:endParaRPr lang="he-IL" sz="4000" dirty="0">
              <a:solidFill>
                <a:srgbClr val="FF0066"/>
              </a:solidFill>
            </a:endParaRPr>
          </a:p>
        </p:txBody>
      </p:sp>
      <p:pic>
        <p:nvPicPr>
          <p:cNvPr id="5122" name="Picture 2" descr="lovepik- صورة الخلفية إطفاء الحريق- صور إطفاء الحريق 2500+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273630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80112" y="3861048"/>
            <a:ext cx="2952328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ريـ   	حـَ	ـقُ</a:t>
            </a:r>
            <a:endParaRPr lang="he-IL" sz="36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372200" y="5373216"/>
            <a:ext cx="1800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124" name="Picture 4" descr="كرتون عصير التفاح ، عصير البرتقال عصير التفاح Juicebox ، زجاجات المشروبات  أبل, الغذاء, المستطيل 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26961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08619" y="3933056"/>
            <a:ext cx="2952328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عـَ    	ـرُ	ـصيـ</a:t>
            </a:r>
            <a:endParaRPr lang="he-IL" sz="36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491568" y="5445224"/>
            <a:ext cx="1800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4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109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الثلاثاء                             6.10.2020</vt:lpstr>
      <vt:lpstr>هيّا نقرأ مقاطع طويلة</vt:lpstr>
      <vt:lpstr>ماذا ترى أمامك؟ </vt:lpstr>
      <vt:lpstr>هيّا نقرأ المقاطع والكلمات </vt:lpstr>
      <vt:lpstr>PowerPoint Presentation</vt:lpstr>
      <vt:lpstr>نُركّب المقاطع ونُكوّن كلمة</vt:lpstr>
      <vt:lpstr>PowerPoint Presentation</vt:lpstr>
      <vt:lpstr>هيّا نُكمل الكلمة بمقطع ملائم</vt:lpstr>
      <vt:lpstr>نُرتّبُ الْمَقاطِعَ لِنَحْصُلَ على كَلِمَةٍ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الثلاثاء                             6.10.2020</dc:title>
  <dc:creator>Reem</dc:creator>
  <cp:lastModifiedBy>Reem</cp:lastModifiedBy>
  <cp:revision>10</cp:revision>
  <dcterms:created xsi:type="dcterms:W3CDTF">2020-10-03T14:50:03Z</dcterms:created>
  <dcterms:modified xsi:type="dcterms:W3CDTF">2020-10-04T17:52:07Z</dcterms:modified>
</cp:coreProperties>
</file>