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0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E93354-0C4E-47AB-A039-C79B04FD0C8C}" type="datetimeFigureOut">
              <a:rPr lang="he-IL" smtClean="0"/>
              <a:t>ה'/חשון/תשפ"א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37178FF-F0A3-4831-9BFE-E00827BC6AC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6623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178FF-F0A3-4831-9BFE-E00827BC6AC6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004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7A32-16C7-4265-BB44-363A32FC8D4C}" type="datetimeFigureOut">
              <a:rPr lang="he-IL" smtClean="0"/>
              <a:t>ה'/חשון/תשפ"א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3241-8D82-4C3C-B4DC-B77469A0A8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960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7A32-16C7-4265-BB44-363A32FC8D4C}" type="datetimeFigureOut">
              <a:rPr lang="he-IL" smtClean="0"/>
              <a:t>ה'/חשון/תשפ"א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3241-8D82-4C3C-B4DC-B77469A0A8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055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7A32-16C7-4265-BB44-363A32FC8D4C}" type="datetimeFigureOut">
              <a:rPr lang="he-IL" smtClean="0"/>
              <a:t>ה'/חשון/תשפ"א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3241-8D82-4C3C-B4DC-B77469A0A8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63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7A32-16C7-4265-BB44-363A32FC8D4C}" type="datetimeFigureOut">
              <a:rPr lang="he-IL" smtClean="0"/>
              <a:t>ה'/חשון/תשפ"א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3241-8D82-4C3C-B4DC-B77469A0A8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273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7A32-16C7-4265-BB44-363A32FC8D4C}" type="datetimeFigureOut">
              <a:rPr lang="he-IL" smtClean="0"/>
              <a:t>ה'/חשון/תשפ"א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3241-8D82-4C3C-B4DC-B77469A0A8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556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7A32-16C7-4265-BB44-363A32FC8D4C}" type="datetimeFigureOut">
              <a:rPr lang="he-IL" smtClean="0"/>
              <a:t>ה'/חשון/תשפ"א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3241-8D82-4C3C-B4DC-B77469A0A8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902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7A32-16C7-4265-BB44-363A32FC8D4C}" type="datetimeFigureOut">
              <a:rPr lang="he-IL" smtClean="0"/>
              <a:t>ה'/חשון/תשפ"א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3241-8D82-4C3C-B4DC-B77469A0A8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264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7A32-16C7-4265-BB44-363A32FC8D4C}" type="datetimeFigureOut">
              <a:rPr lang="he-IL" smtClean="0"/>
              <a:t>ה'/חשון/תשפ"א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3241-8D82-4C3C-B4DC-B77469A0A8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896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7A32-16C7-4265-BB44-363A32FC8D4C}" type="datetimeFigureOut">
              <a:rPr lang="he-IL" smtClean="0"/>
              <a:t>ה'/חשון/תשפ"א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3241-8D82-4C3C-B4DC-B77469A0A8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2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7A32-16C7-4265-BB44-363A32FC8D4C}" type="datetimeFigureOut">
              <a:rPr lang="he-IL" smtClean="0"/>
              <a:t>ה'/חשון/תשפ"א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3241-8D82-4C3C-B4DC-B77469A0A8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768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7A32-16C7-4265-BB44-363A32FC8D4C}" type="datetimeFigureOut">
              <a:rPr lang="he-IL" smtClean="0"/>
              <a:t>ה'/חשון/תשפ"א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3241-8D82-4C3C-B4DC-B77469A0A8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573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67A32-16C7-4265-BB44-363A32FC8D4C}" type="datetimeFigureOut">
              <a:rPr lang="he-IL" smtClean="0"/>
              <a:t>ה'/חשון/תשפ"א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C3241-8D82-4C3C-B4DC-B77469A0A8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331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.facebook.com/groups/1591538384442818?view=permalink&amp;id=265495520143445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il/url?sa=i&amp;url=https%3A%2F%2Fwww.kids.almo7eb.com%2Fredirect-4507.html&amp;psig=AOvVaw0SYGBdJV-v7LqRUi10MP7K&amp;ust=1603546892872000&amp;source=images&amp;cd=vfe&amp;ved=0CAIQjRxqFwoTCLDM-OvryuwCFQAAAAAdAAAAABAD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google.co.il/url?sa=i&amp;url=https%3A%2F%2Fwww.shutterstock.com%2Fimage-vector%2Fcartoon-vector-illustration-school-girl-backpack-1135026152&amp;psig=AOvVaw0qXMFbVEif1x90P3GwL1Ec&amp;ust=1603546752312000&amp;source=images&amp;cd=vfe&amp;ved=0CAIQjRxqFwoTCKCxravryuwCFQAAAAAdAAAAABA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8856984" cy="6696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8568952" cy="1470025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      </a:t>
            </a:r>
            <a:r>
              <a:rPr lang="ar-SA" sz="3600" b="1" dirty="0" smtClean="0">
                <a:solidFill>
                  <a:srgbClr val="FF0000"/>
                </a:solidFill>
              </a:rPr>
              <a:t>الأحد           </a:t>
            </a:r>
            <a:r>
              <a:rPr lang="ar-SA" sz="3600" b="1" dirty="0" smtClean="0"/>
              <a:t>                         </a:t>
            </a:r>
            <a:r>
              <a:rPr lang="ar-SA" sz="3600" b="1" dirty="0" smtClean="0">
                <a:solidFill>
                  <a:srgbClr val="FF0000"/>
                </a:solidFill>
              </a:rPr>
              <a:t>25.10.2020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636912"/>
            <a:ext cx="6688832" cy="2592288"/>
          </a:xfrm>
        </p:spPr>
        <p:txBody>
          <a:bodyPr>
            <a:normAutofit fontScale="40000" lnSpcReduction="20000"/>
          </a:bodyPr>
          <a:lstStyle/>
          <a:p>
            <a:pPr lvl="0">
              <a:lnSpc>
                <a:spcPct val="120000"/>
              </a:lnSpc>
            </a:pPr>
            <a:endParaRPr lang="ar-SA" sz="3600" b="1" dirty="0" smtClean="0">
              <a:solidFill>
                <a:srgbClr val="FF0000"/>
              </a:solidFill>
            </a:endParaRPr>
          </a:p>
          <a:p>
            <a:pPr lvl="0">
              <a:lnSpc>
                <a:spcPct val="120000"/>
              </a:lnSpc>
            </a:pPr>
            <a:r>
              <a:rPr lang="ar-SA" sz="9000" b="1" dirty="0" smtClean="0">
                <a:solidFill>
                  <a:srgbClr val="FF0000"/>
                </a:solidFill>
              </a:rPr>
              <a:t>تنوين </a:t>
            </a:r>
            <a:r>
              <a:rPr lang="ar-SA" sz="9000" b="1" dirty="0" smtClean="0">
                <a:solidFill>
                  <a:srgbClr val="FF0000"/>
                </a:solidFill>
              </a:rPr>
              <a:t>الكسر</a:t>
            </a:r>
            <a:endParaRPr lang="ar-SA" sz="9000" b="1" dirty="0" smtClean="0">
              <a:solidFill>
                <a:srgbClr val="FF0000"/>
              </a:solidFill>
            </a:endParaRPr>
          </a:p>
          <a:p>
            <a:pPr lvl="0">
              <a:lnSpc>
                <a:spcPct val="120000"/>
              </a:lnSpc>
            </a:pPr>
            <a:endParaRPr lang="ar-SA" sz="9000" b="1" dirty="0" smtClean="0">
              <a:solidFill>
                <a:srgbClr val="FF0000"/>
              </a:solidFill>
            </a:endParaRPr>
          </a:p>
          <a:p>
            <a:pPr lvl="0">
              <a:lnSpc>
                <a:spcPct val="120000"/>
              </a:lnSpc>
            </a:pPr>
            <a:r>
              <a:rPr lang="ar-SA" sz="9000" b="1" dirty="0" smtClean="0">
                <a:solidFill>
                  <a:srgbClr val="FF0000"/>
                </a:solidFill>
              </a:rPr>
              <a:t>المعلمة ريم </a:t>
            </a:r>
            <a:r>
              <a:rPr lang="ar-SA" sz="9000" b="1" dirty="0">
                <a:solidFill>
                  <a:srgbClr val="FF0000"/>
                </a:solidFill>
              </a:rPr>
              <a:t>غرة</a:t>
            </a:r>
            <a:endParaRPr lang="he-IL" sz="9000" b="1" dirty="0">
              <a:solidFill>
                <a:srgbClr val="FF0000"/>
              </a:solidFill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691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هيّا نقرأ كلمات مع تنوين الضم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7544" y="1556792"/>
            <a:ext cx="8064896" cy="496855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50000"/>
              </a:lnSpc>
            </a:pPr>
            <a:r>
              <a:rPr lang="ar-SA" sz="4400" b="1" dirty="0" smtClean="0">
                <a:solidFill>
                  <a:schemeClr val="tx1"/>
                </a:solidFill>
                <a:latin typeface="Calibri Light" pitchFamily="34" charset="0"/>
                <a:cs typeface="Calibri Light" pitchFamily="34" charset="0"/>
              </a:rPr>
              <a:t>جَمَلٌ		 بُسْتانٌ      	طَيْرٌ</a:t>
            </a:r>
            <a:r>
              <a:rPr lang="ar-SA" sz="4400" b="1" dirty="0">
                <a:solidFill>
                  <a:schemeClr val="tx1"/>
                </a:solidFill>
                <a:latin typeface="Calibri Light" pitchFamily="34" charset="0"/>
                <a:cs typeface="Calibri Light" pitchFamily="34" charset="0"/>
              </a:rPr>
              <a:t>	</a:t>
            </a:r>
            <a:r>
              <a:rPr lang="ar-SA" sz="4400" b="1" dirty="0" smtClean="0">
                <a:solidFill>
                  <a:schemeClr val="tx1"/>
                </a:solidFill>
                <a:latin typeface="Calibri Light" pitchFamily="34" charset="0"/>
                <a:cs typeface="Calibri Light" pitchFamily="34" charset="0"/>
              </a:rPr>
              <a:t>	عِنَبٌ</a:t>
            </a:r>
          </a:p>
          <a:p>
            <a:pPr>
              <a:lnSpc>
                <a:spcPct val="250000"/>
              </a:lnSpc>
            </a:pPr>
            <a:r>
              <a:rPr lang="ar-SA" sz="4400" b="1" dirty="0" smtClean="0">
                <a:solidFill>
                  <a:schemeClr val="tx1"/>
                </a:solidFill>
                <a:latin typeface="Calibri Light" pitchFamily="34" charset="0"/>
                <a:cs typeface="Calibri Light" pitchFamily="34" charset="0"/>
              </a:rPr>
              <a:t>حَديقَةٌ	  زَهْرَةٌ    	      بَحْرٌ	      طَعامٌ</a:t>
            </a:r>
          </a:p>
          <a:p>
            <a:pPr>
              <a:lnSpc>
                <a:spcPct val="250000"/>
              </a:lnSpc>
            </a:pPr>
            <a:r>
              <a:rPr lang="ar-SA" sz="4400" b="1" dirty="0" smtClean="0">
                <a:solidFill>
                  <a:schemeClr val="tx1"/>
                </a:solidFill>
                <a:latin typeface="Calibri Light" pitchFamily="34" charset="0"/>
                <a:cs typeface="Calibri Light" pitchFamily="34" charset="0"/>
              </a:rPr>
              <a:t>صُنْدوقٌ</a:t>
            </a:r>
            <a:r>
              <a:rPr lang="ar-SA" sz="4400" b="1" dirty="0">
                <a:solidFill>
                  <a:schemeClr val="tx1"/>
                </a:solidFill>
                <a:latin typeface="Calibri Light" pitchFamily="34" charset="0"/>
                <a:cs typeface="Calibri Light" pitchFamily="34" charset="0"/>
              </a:rPr>
              <a:t> </a:t>
            </a:r>
            <a:r>
              <a:rPr lang="ar-SA" sz="4400" b="1" dirty="0" smtClean="0">
                <a:solidFill>
                  <a:schemeClr val="tx1"/>
                </a:solidFill>
                <a:latin typeface="Calibri Light" pitchFamily="34" charset="0"/>
                <a:cs typeface="Calibri Light" pitchFamily="34" charset="0"/>
              </a:rPr>
              <a:t>    رَجُلٌ	    حَفْلَةٌ         زَرافَةٌ</a:t>
            </a:r>
          </a:p>
        </p:txBody>
      </p:sp>
    </p:spTree>
    <p:extLst>
      <p:ext uri="{BB962C8B-B14F-4D97-AF65-F5344CB8AC3E}">
        <p14:creationId xmlns:p14="http://schemas.microsoft.com/office/powerpoint/2010/main" val="16211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4968552" cy="312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012160" y="3933056"/>
            <a:ext cx="2979610" cy="22322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3800" dirty="0"/>
              <a:t>ٍ</a:t>
            </a:r>
            <a:endParaRPr lang="he-IL" sz="13800" dirty="0"/>
          </a:p>
        </p:txBody>
      </p:sp>
      <p:sp>
        <p:nvSpPr>
          <p:cNvPr id="5" name="Rectangle 4"/>
          <p:cNvSpPr/>
          <p:nvPr/>
        </p:nvSpPr>
        <p:spPr>
          <a:xfrm>
            <a:off x="395536" y="5001310"/>
            <a:ext cx="5616624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>
                <a:hlinkClick r:id="rId4"/>
              </a:rPr>
              <a:t>https://m.facebook.com/groups/1591538384442818?view=permalink&amp;id=2654955201434459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586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تنوين الكسر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1196752"/>
            <a:ext cx="8568952" cy="54006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ar-SA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sz="3200" dirty="0" smtClean="0">
                <a:solidFill>
                  <a:prstClr val="black"/>
                </a:solidFill>
              </a:rPr>
              <a:t>تنوين الْكَسر: </a:t>
            </a:r>
            <a:r>
              <a:rPr lang="ar-SA" sz="3200" dirty="0">
                <a:solidFill>
                  <a:prstClr val="black"/>
                </a:solidFill>
              </a:rPr>
              <a:t>هو نون ساكنة تُضاف في آخر الاسماء وهذه النون تنطق ولا تكتب.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sz="3200" dirty="0">
                <a:solidFill>
                  <a:prstClr val="black"/>
                </a:solidFill>
              </a:rPr>
              <a:t>نضع في آخر الكلمة </a:t>
            </a:r>
            <a:r>
              <a:rPr lang="ar-SA" sz="3200" dirty="0" smtClean="0">
                <a:solidFill>
                  <a:prstClr val="black"/>
                </a:solidFill>
              </a:rPr>
              <a:t>كسرة مُضاعفة </a:t>
            </a:r>
            <a:r>
              <a:rPr lang="ar-SA" sz="3200" dirty="0">
                <a:solidFill>
                  <a:prstClr val="black"/>
                </a:solidFill>
              </a:rPr>
              <a:t>تُسمى تنوين </a:t>
            </a:r>
            <a:r>
              <a:rPr lang="ar-SA" sz="3200" dirty="0" smtClean="0">
                <a:solidFill>
                  <a:prstClr val="black"/>
                </a:solidFill>
              </a:rPr>
              <a:t>الكسر وصوتها (إن).</a:t>
            </a:r>
          </a:p>
          <a:p>
            <a:pPr lvl="0" algn="ctr">
              <a:spcBef>
                <a:spcPct val="20000"/>
              </a:spcBef>
            </a:pPr>
            <a:r>
              <a:rPr lang="ar-SA" sz="13800" dirty="0">
                <a:solidFill>
                  <a:srgbClr val="FF0000"/>
                </a:solidFill>
              </a:rPr>
              <a:t>ٍ</a:t>
            </a:r>
          </a:p>
        </p:txBody>
      </p:sp>
    </p:spTree>
    <p:extLst>
      <p:ext uri="{BB962C8B-B14F-4D97-AF65-F5344CB8AC3E}">
        <p14:creationId xmlns:p14="http://schemas.microsoft.com/office/powerpoint/2010/main" val="9236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dirty="0" smtClean="0">
                <a:solidFill>
                  <a:srgbClr val="FF0000"/>
                </a:solidFill>
              </a:rPr>
              <a:t>نَقرأ الحروف مع تنوين الكسر</a:t>
            </a:r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3568" y="1124744"/>
            <a:ext cx="7704856" cy="56166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200000"/>
              </a:lnSpc>
            </a:pPr>
            <a:r>
              <a:rPr lang="ar-SA" sz="4800" dirty="0" smtClean="0">
                <a:latin typeface="Calibri Light" pitchFamily="34" charset="0"/>
                <a:cs typeface="Calibri Light" pitchFamily="34" charset="0"/>
              </a:rPr>
              <a:t>ءٍ	بٍ	تٍ	ثٍ	جٍ	حٍ	خٍ	دٍ</a:t>
            </a:r>
          </a:p>
          <a:p>
            <a:pPr>
              <a:lnSpc>
                <a:spcPct val="200000"/>
              </a:lnSpc>
            </a:pPr>
            <a:r>
              <a:rPr lang="ar-SA" sz="4800" dirty="0" smtClean="0">
                <a:latin typeface="Calibri Light" pitchFamily="34" charset="0"/>
                <a:cs typeface="Calibri Light" pitchFamily="34" charset="0"/>
              </a:rPr>
              <a:t>ذٍ	رٍ	زٍ	سٍ	شٍ	صٍ	ضٍ	طٍ</a:t>
            </a:r>
          </a:p>
          <a:p>
            <a:pPr>
              <a:lnSpc>
                <a:spcPct val="200000"/>
              </a:lnSpc>
            </a:pPr>
            <a:r>
              <a:rPr lang="ar-SA" sz="4800" dirty="0" smtClean="0">
                <a:latin typeface="Calibri Light" pitchFamily="34" charset="0"/>
                <a:cs typeface="Calibri Light" pitchFamily="34" charset="0"/>
              </a:rPr>
              <a:t>ظٍ	عٍ	غٍ	فٍ	قٍ	كٍ	لٍ	مٍ</a:t>
            </a:r>
          </a:p>
          <a:p>
            <a:pPr>
              <a:lnSpc>
                <a:spcPct val="200000"/>
              </a:lnSpc>
            </a:pPr>
            <a:r>
              <a:rPr lang="ar-SA" sz="4800" dirty="0" smtClean="0">
                <a:latin typeface="Calibri Light" pitchFamily="34" charset="0"/>
                <a:cs typeface="Calibri Light" pitchFamily="34" charset="0"/>
              </a:rPr>
              <a:t>نٍ	هـٍ	وٍ	يٍ</a:t>
            </a:r>
            <a:endParaRPr lang="he-IL" sz="4800" dirty="0">
              <a:latin typeface="Calibri Light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نقرَأ كلمات مع تنوين كسر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3965" y="1700808"/>
            <a:ext cx="2016224" cy="93610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latin typeface="Calibri Light" pitchFamily="34" charset="0"/>
                <a:cs typeface="Calibri Light" pitchFamily="34" charset="0"/>
              </a:rPr>
              <a:t>باب</a:t>
            </a:r>
            <a:r>
              <a:rPr lang="ar-SA" sz="5400" b="1" dirty="0" smtClean="0">
                <a:solidFill>
                  <a:srgbClr val="FF0000"/>
                </a:solidFill>
                <a:latin typeface="Calibri Light" pitchFamily="34" charset="0"/>
                <a:cs typeface="Calibri Light" pitchFamily="34" charset="0"/>
              </a:rPr>
              <a:t>ٍ</a:t>
            </a:r>
            <a:endParaRPr lang="he-IL" sz="54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6136" y="3068960"/>
            <a:ext cx="2016224" cy="936104"/>
          </a:xfrm>
          <a:prstGeom prst="rect">
            <a:avLst/>
          </a:prstGeom>
          <a:ln>
            <a:solidFill>
              <a:srgbClr val="F70F9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latin typeface="Calibri Light" pitchFamily="34" charset="0"/>
                <a:cs typeface="Calibri Light" pitchFamily="34" charset="0"/>
              </a:rPr>
              <a:t>طَبيبٍ</a:t>
            </a:r>
            <a:endParaRPr lang="he-IL" sz="48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646447"/>
            <a:ext cx="2016224" cy="93610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latin typeface="Calibri Light" pitchFamily="34" charset="0"/>
                <a:cs typeface="Calibri Light" pitchFamily="34" charset="0"/>
              </a:rPr>
              <a:t>ساحَةٍ</a:t>
            </a:r>
            <a:endParaRPr lang="he-IL" sz="54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5896" y="3080522"/>
            <a:ext cx="2016224" cy="936104"/>
          </a:xfrm>
          <a:prstGeom prst="rect">
            <a:avLst/>
          </a:prstGeom>
          <a:ln>
            <a:solidFill>
              <a:srgbClr val="F70F9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latin typeface="Calibri Light" pitchFamily="34" charset="0"/>
                <a:cs typeface="Calibri Light" pitchFamily="34" charset="0"/>
              </a:rPr>
              <a:t>ناعِمٍ</a:t>
            </a:r>
            <a:endParaRPr lang="he-IL" sz="48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1153" y="3068960"/>
            <a:ext cx="2016224" cy="936104"/>
          </a:xfrm>
          <a:prstGeom prst="rect">
            <a:avLst/>
          </a:prstGeom>
          <a:ln>
            <a:solidFill>
              <a:srgbClr val="F70F9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latin typeface="Calibri Light" pitchFamily="34" charset="0"/>
                <a:cs typeface="Calibri Light" pitchFamily="34" charset="0"/>
              </a:rPr>
              <a:t>ريحٍ</a:t>
            </a:r>
            <a:endParaRPr lang="he-IL" sz="48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91875" y="4653136"/>
            <a:ext cx="2016224" cy="93610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latin typeface="Calibri Light" pitchFamily="34" charset="0"/>
                <a:cs typeface="Calibri Light" pitchFamily="34" charset="0"/>
              </a:rPr>
              <a:t>شِتاءٍ</a:t>
            </a:r>
            <a:endParaRPr lang="he-IL" sz="48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1920" y="4653136"/>
            <a:ext cx="2016224" cy="93610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latin typeface="Calibri Light" pitchFamily="34" charset="0"/>
                <a:cs typeface="Calibri Light" pitchFamily="34" charset="0"/>
              </a:rPr>
              <a:t>أَرْنَبٍ</a:t>
            </a:r>
            <a:endParaRPr lang="he-IL" sz="48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3568" y="4581128"/>
            <a:ext cx="2016224" cy="93610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latin typeface="Calibri Light" pitchFamily="34" charset="0"/>
                <a:cs typeface="Calibri Light" pitchFamily="34" charset="0"/>
              </a:rPr>
              <a:t>ثَعْلَبٍ</a:t>
            </a:r>
            <a:endParaRPr lang="he-IL" sz="48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5896" y="1646447"/>
            <a:ext cx="2016224" cy="93610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latin typeface="Calibri Light" pitchFamily="34" charset="0"/>
                <a:cs typeface="Calibri Light" pitchFamily="34" charset="0"/>
              </a:rPr>
              <a:t>غَزالٍ</a:t>
            </a:r>
            <a:endParaRPr lang="he-IL" sz="5400" b="1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9"/>
          <a:stretch/>
        </p:blipFill>
        <p:spPr bwMode="auto">
          <a:xfrm>
            <a:off x="464156" y="116632"/>
            <a:ext cx="1806349" cy="13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6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52" y="-18256"/>
            <a:ext cx="8229600" cy="1143000"/>
          </a:xfrm>
        </p:spPr>
        <p:txBody>
          <a:bodyPr>
            <a:normAutofit/>
          </a:bodyPr>
          <a:lstStyle/>
          <a:p>
            <a:r>
              <a:rPr lang="ar-SA" sz="3600" dirty="0" smtClean="0">
                <a:solidFill>
                  <a:srgbClr val="FF0000"/>
                </a:solidFill>
              </a:rPr>
              <a:t>نُلائم </a:t>
            </a:r>
            <a:r>
              <a:rPr lang="ar-SA" sz="3600" dirty="0" smtClean="0">
                <a:solidFill>
                  <a:srgbClr val="FF0000"/>
                </a:solidFill>
              </a:rPr>
              <a:t>الْجُمَل </a:t>
            </a:r>
            <a:r>
              <a:rPr lang="ar-SA" sz="3600" dirty="0" smtClean="0">
                <a:solidFill>
                  <a:srgbClr val="FF0000"/>
                </a:solidFill>
              </a:rPr>
              <a:t>للصور</a:t>
            </a:r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6136" y="1124744"/>
            <a:ext cx="2520280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prstClr val="black"/>
                </a:solidFill>
              </a:rPr>
              <a:t>نَحْلَةٍ نَشيطَةٍ</a:t>
            </a:r>
            <a:endParaRPr lang="he-IL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83458" y="2632348"/>
            <a:ext cx="2518861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prstClr val="black"/>
                </a:solidFill>
              </a:rPr>
              <a:t>فَتاةٍ جَميلَةٍ</a:t>
            </a:r>
            <a:endParaRPr lang="he-IL" sz="40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79401" y="4124284"/>
            <a:ext cx="2520280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prstClr val="black"/>
                </a:solidFill>
                <a:latin typeface="Calibri Light" pitchFamily="34" charset="0"/>
              </a:rPr>
              <a:t>شَجَرَةٍ صَغيرَةٍ</a:t>
            </a:r>
            <a:endParaRPr lang="ar-SA" sz="4000" dirty="0">
              <a:solidFill>
                <a:prstClr val="black"/>
              </a:solidFill>
              <a:latin typeface="Calibri Ligh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79401" y="5597860"/>
            <a:ext cx="2552329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prstClr val="black"/>
                </a:solidFill>
              </a:rPr>
              <a:t>مَوْزَةٍ لَذيذَةٍ</a:t>
            </a:r>
            <a:endParaRPr lang="ar-SA" sz="40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r="12349"/>
          <a:stretch/>
        </p:blipFill>
        <p:spPr bwMode="auto">
          <a:xfrm>
            <a:off x="559837" y="769388"/>
            <a:ext cx="1479770" cy="146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78" y="2420888"/>
            <a:ext cx="1671753" cy="143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Cartoon Vector Illustration School Girl Backpack Stock Vector (Royalty  Free) 113502615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0"/>
          <a:stretch/>
        </p:blipFill>
        <p:spPr bwMode="auto">
          <a:xfrm>
            <a:off x="323528" y="5345832"/>
            <a:ext cx="153123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حكاية السيدة موزة القصص والحكايات مجلة المحب الاطفال والك...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4" y="4036987"/>
            <a:ext cx="1080120" cy="137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5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نَكْتُب في الدّفْتر 5 كلمات فيها تنوين كَسِر</a:t>
            </a:r>
            <a:endParaRPr lang="he-IL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4128" y="1844824"/>
            <a:ext cx="2736304" cy="14401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683568" y="1814601"/>
            <a:ext cx="2736304" cy="1440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107504" y="4509120"/>
            <a:ext cx="2736304" cy="144016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3275856" y="4544009"/>
            <a:ext cx="2736304" cy="1440160"/>
          </a:xfrm>
          <a:prstGeom prst="rect">
            <a:avLst/>
          </a:prstGeom>
          <a:ln>
            <a:solidFill>
              <a:srgbClr val="F70F9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6300192" y="4509120"/>
            <a:ext cx="2736304" cy="14401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506364" cy="150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0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91</Words>
  <Application>Microsoft Office PowerPoint</Application>
  <PresentationFormat>On-screen Show (4:3)</PresentationFormat>
  <Paragraphs>38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    الأحد                                    25.10.2020 </vt:lpstr>
      <vt:lpstr>هيّا نقرأ كلمات مع تنوين الضم</vt:lpstr>
      <vt:lpstr>PowerPoint Presentation</vt:lpstr>
      <vt:lpstr>تنوين الكسر</vt:lpstr>
      <vt:lpstr>نَقرأ الحروف مع تنوين الكسر</vt:lpstr>
      <vt:lpstr>نقرَأ كلمات مع تنوين كسر</vt:lpstr>
      <vt:lpstr>نُلائم الْجُمَل للصور</vt:lpstr>
      <vt:lpstr>نَكْتُب في الدّفْتر 5 كلمات فيها تنوين كَسِر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الأحد                                    25.10.2020</dc:title>
  <dc:creator>Reem</dc:creator>
  <cp:lastModifiedBy>Reem</cp:lastModifiedBy>
  <cp:revision>8</cp:revision>
  <dcterms:created xsi:type="dcterms:W3CDTF">2020-10-23T12:24:24Z</dcterms:created>
  <dcterms:modified xsi:type="dcterms:W3CDTF">2020-10-23T14:03:42Z</dcterms:modified>
</cp:coreProperties>
</file>