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7" r:id="rId5"/>
    <p:sldId id="259" r:id="rId6"/>
    <p:sldId id="260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2" d="100"/>
          <a:sy n="82" d="100"/>
        </p:scale>
        <p:origin x="-1474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19D7100-16AD-4645-BE96-00002DDD3599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29D3949-792C-4ED6-A0E3-24B03D9E90C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4765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7A240-EFA9-4465-B857-9A9A3FBDC9C0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230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157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0939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419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2597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409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4101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0681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614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0122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532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8138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A5E76-3602-4819-90D8-4F3339AD992C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C18E9-2C29-4EF6-9EB4-C9EFC4D47E3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214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.il/url?sa=i&amp;url=https://lawinha.wordpress.com/eshraqa/&amp;psig=AOvVaw1bqFi0dszXWUAjiNYI0Iw3&amp;ust=1601808578026000&amp;source=images&amp;cd=vfe&amp;ved=0CAIQjRxqFwoTCLj9gY-gmOwCFQAAAAAdAAAAABAD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4HIk6Jp35k&amp;feature=emb_log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s://www.google.co.il/url?sa=i&amp;url=https://lifestyle.howstuffworks.com/crafts/drawing/how-to-draw-a-sheep.htm&amp;psig=AOvVaw1bgDag3vIudwpavZOvEps2&amp;ust=1601701086119000&amp;source=images&amp;cd=vfe&amp;ved=0CAIQjRxqFwoTCKjQiNePlewCFQAAAAAdAAAAABAO" TargetMode="External"/><Relationship Id="rId7" Type="http://schemas.openxmlformats.org/officeDocument/2006/relationships/hyperlink" Target="https://www.google.co.il/url?sa=i&amp;url=https://de.freepik.com/vektoren-premium/niedlicher-affe-cartoon-schimpanse-tiersatz_5730120.htm&amp;psig=AOvVaw2P02i2N8BXdHG71pWm2bfc&amp;ust=1601718893308000&amp;source=images&amp;cd=vfe&amp;ved=0CAIQjRxqFwoTCJja34DSlewCFQAAAAAdAAAAABAb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ww.google.co.il/url?sa=i&amp;url=http://www.i2clipart.com/clipart-passarinhos-birds-512x512-e29e&amp;psig=AOvVaw2u3sAUn4I4rAgHAe0D8mtn&amp;ust=1601718399991000&amp;source=images&amp;cd=vfe&amp;ved=0CAIQjRxqFwoTCOjUtpbQlewCFQAAAAAdAAAAABAD" TargetMode="Externa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hyperlink" Target="https://www.google.co.il/url?sa=i&amp;url=https://ar.pngtree.com/freepng/bride-and-groom_2283912.html&amp;psig=AOvVaw1QUnEziG0ZYBNlZjuGlMGa&amp;ust=1601719249267000&amp;source=images&amp;cd=vfe&amp;ved=0CAIQjRxqFwoTCKC55K3TlewCFQAAAAAdAAAAABA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.il/url?sa=i&amp;url=https://grainsandbeans.wordpress.com/2011/04/06/classification-of-grains-and-beans/&amp;psig=AOvVaw0QxpqZ9JSP7vFrbjukDDRd&amp;ust=1601719456348000&amp;source=images&amp;cd=vfe&amp;ved=0CAIQjRxqFwoTCJCB8pXUlewCFQAAAAAdAAAAABAh" TargetMode="External"/><Relationship Id="rId5" Type="http://schemas.openxmlformats.org/officeDocument/2006/relationships/image" Target="../media/image9.png"/><Relationship Id="rId4" Type="http://schemas.openxmlformats.org/officeDocument/2006/relationships/hyperlink" Target="https://www.google.co.il/url?sa=i&amp;url=https://www.pngegg.com/ar/png-bndwf&amp;psig=AOvVaw2JapKRfBuQt51LLzaltu8Q&amp;ust=1601719415221000&amp;source=images&amp;cd=vfe&amp;ved=0CAIQjRxqFwoTCKivt_nTlewCFQAAAAAdAAAAABAD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9.png"/><Relationship Id="rId2" Type="http://schemas.openxmlformats.org/officeDocument/2006/relationships/hyperlink" Target="https://www.google.co.il/url?sa=i&amp;url=https://gallery.yopriceville.com/Free-Clipart-Pictures/Happy-Birthday-PNG/Birthday_Candles_PNG_Vector_Clipart_Image&amp;psig=AOvVaw3INVxUeyZm7K0yoohp-PyR&amp;ust=1601727602192000&amp;source=images&amp;cd=vfe&amp;ved=0CAIQjRxqFwoTCKiBk7vylewCFQAAAAAdAAAAABA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.il/url?sa=i&amp;url=https://www.pngegg.com/ar/png-bndwf&amp;psig=AOvVaw2JapKRfBuQt51LLzaltu8Q&amp;ust=1601719415221000&amp;source=images&amp;cd=vfe&amp;ved=0CAIQjRxqFwoTCKivt_nTlewCFQAAAAAdAAAAABAD" TargetMode="External"/><Relationship Id="rId5" Type="http://schemas.openxmlformats.org/officeDocument/2006/relationships/image" Target="../media/image6.png"/><Relationship Id="rId4" Type="http://schemas.openxmlformats.org/officeDocument/2006/relationships/hyperlink" Target="https://www.google.co.il/url?sa=i&amp;url=http://www.i2clipart.com/clipart-passarinhos-birds-512x512-e29e&amp;psig=AOvVaw2u3sAUn4I4rAgHAe0D8mtn&amp;ust=1601718399991000&amp;source=images&amp;cd=vfe&amp;ved=0CAIQjRxqFwoTCOjUtpbQlewCFQAAAAAdAAAAABA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إشراقة شمس |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0649"/>
            <a:ext cx="7772400" cy="1008112"/>
          </a:xfrm>
        </p:spPr>
        <p:txBody>
          <a:bodyPr/>
          <a:lstStyle/>
          <a:p>
            <a:r>
              <a:rPr lang="ar-SA" smtClean="0">
                <a:solidFill>
                  <a:srgbClr val="FF0000"/>
                </a:solidFill>
              </a:rPr>
              <a:t>الاثنين                      </a:t>
            </a:r>
            <a:r>
              <a:rPr lang="ar-SA" dirty="0" smtClean="0">
                <a:solidFill>
                  <a:srgbClr val="FF0000"/>
                </a:solidFill>
              </a:rPr>
              <a:t>5.10.2020 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4005064"/>
            <a:ext cx="6760840" cy="2232248"/>
          </a:xfrm>
        </p:spPr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تحليل وتركيب مقاطع كلمات </a:t>
            </a:r>
            <a:r>
              <a:rPr lang="ar-SA" dirty="0" smtClean="0">
                <a:solidFill>
                  <a:srgbClr val="FF0000"/>
                </a:solidFill>
              </a:rPr>
              <a:t>بمد الواو (و</a:t>
            </a:r>
            <a:r>
              <a:rPr lang="ar-SA" dirty="0" smtClean="0">
                <a:solidFill>
                  <a:srgbClr val="FF0000"/>
                </a:solidFill>
              </a:rPr>
              <a:t>)</a:t>
            </a:r>
          </a:p>
          <a:p>
            <a:endParaRPr lang="ar-SA" dirty="0">
              <a:solidFill>
                <a:srgbClr val="FF0000"/>
              </a:solidFill>
            </a:endParaRPr>
          </a:p>
          <a:p>
            <a:r>
              <a:rPr lang="ar-SA" dirty="0" smtClean="0">
                <a:solidFill>
                  <a:srgbClr val="FF0000"/>
                </a:solidFill>
              </a:rPr>
              <a:t>المعلمة: ريم غرة</a:t>
            </a:r>
            <a:endParaRPr lang="he-I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08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نقرَأُ جُمَلًا</a:t>
            </a:r>
            <a:endParaRPr lang="he-IL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70" b="13265"/>
          <a:stretch/>
        </p:blipFill>
        <p:spPr bwMode="auto">
          <a:xfrm>
            <a:off x="899592" y="28773"/>
            <a:ext cx="2592288" cy="152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699792" y="1604358"/>
            <a:ext cx="5904656" cy="484897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200000"/>
              </a:lnSpc>
            </a:pPr>
            <a:r>
              <a:rPr lang="ar-SA" sz="4000" dirty="0" smtClean="0"/>
              <a:t>رَوانُ في داري</a:t>
            </a:r>
          </a:p>
          <a:p>
            <a:pPr>
              <a:lnSpc>
                <a:spcPct val="200000"/>
              </a:lnSpc>
            </a:pPr>
            <a:r>
              <a:rPr lang="ar-SA" sz="4000" dirty="0" smtClean="0"/>
              <a:t>جَمالُ في داري</a:t>
            </a:r>
          </a:p>
          <a:p>
            <a:pPr>
              <a:lnSpc>
                <a:spcPct val="200000"/>
              </a:lnSpc>
            </a:pPr>
            <a:r>
              <a:rPr lang="ar-SA" sz="4000" dirty="0" smtClean="0"/>
              <a:t>سُجودُ في داري</a:t>
            </a:r>
          </a:p>
          <a:p>
            <a:pPr>
              <a:lnSpc>
                <a:spcPct val="200000"/>
              </a:lnSpc>
            </a:pPr>
            <a:r>
              <a:rPr lang="ar-SA" sz="4000" dirty="0" smtClean="0"/>
              <a:t>يوسُفُ في داري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205097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000" dirty="0" smtClean="0">
                <a:solidFill>
                  <a:srgbClr val="FF0000"/>
                </a:solidFill>
              </a:rPr>
              <a:t>هيّا نقرأ المقاطع</a:t>
            </a:r>
            <a:endParaRPr lang="he-IL" sz="4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1412776"/>
            <a:ext cx="8352928" cy="4968552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lnSpc>
                <a:spcPct val="250000"/>
              </a:lnSpc>
            </a:pPr>
            <a:r>
              <a:rPr lang="ar-SA" sz="4800" dirty="0" smtClean="0"/>
              <a:t>رو 		جِ		ـعـُ		تو		ما</a:t>
            </a:r>
          </a:p>
          <a:p>
            <a:pPr>
              <a:lnSpc>
                <a:spcPct val="250000"/>
              </a:lnSpc>
            </a:pPr>
            <a:r>
              <a:rPr lang="ar-SA" sz="4800" dirty="0" smtClean="0"/>
              <a:t>  حُ       كو	       لا	      رِ           وَ</a:t>
            </a:r>
          </a:p>
          <a:p>
            <a:pPr>
              <a:lnSpc>
                <a:spcPct val="250000"/>
              </a:lnSpc>
            </a:pPr>
            <a:r>
              <a:rPr lang="ar-SA" sz="4800" dirty="0"/>
              <a:t> </a:t>
            </a:r>
            <a:r>
              <a:rPr lang="ar-SA" sz="4800" dirty="0" smtClean="0"/>
              <a:t> قا       ني         بِ       ـلـِ          شو</a:t>
            </a:r>
            <a:endParaRPr lang="he-IL" sz="4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86" r="13355"/>
          <a:stretch/>
        </p:blipFill>
        <p:spPr bwMode="auto">
          <a:xfrm>
            <a:off x="251520" y="382959"/>
            <a:ext cx="1959429" cy="1559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841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أنا أقرأ كَلمات  </a:t>
            </a:r>
            <a:endParaRPr lang="he-IL" dirty="0">
              <a:solidFill>
                <a:srgbClr val="FF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99"/>
          <a:stretch/>
        </p:blipFill>
        <p:spPr bwMode="auto">
          <a:xfrm>
            <a:off x="5940152" y="116632"/>
            <a:ext cx="912141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99"/>
          <a:stretch/>
        </p:blipFill>
        <p:spPr bwMode="auto">
          <a:xfrm>
            <a:off x="2411760" y="46247"/>
            <a:ext cx="912141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6228184" y="1772816"/>
            <a:ext cx="2568266" cy="100811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>
                <a:solidFill>
                  <a:srgbClr val="FF0000"/>
                </a:solidFill>
              </a:rPr>
              <a:t>حو</a:t>
            </a:r>
            <a:r>
              <a:rPr lang="ar-SA" sz="6600" dirty="0" smtClean="0"/>
              <a:t>تُ</a:t>
            </a:r>
            <a:endParaRPr lang="he-IL" sz="6600" dirty="0"/>
          </a:p>
        </p:txBody>
      </p:sp>
      <p:sp>
        <p:nvSpPr>
          <p:cNvPr id="9" name="Rounded Rectangle 8"/>
          <p:cNvSpPr/>
          <p:nvPr/>
        </p:nvSpPr>
        <p:spPr>
          <a:xfrm>
            <a:off x="3300170" y="1772816"/>
            <a:ext cx="2568266" cy="100811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>
                <a:solidFill>
                  <a:srgbClr val="FF0000"/>
                </a:solidFill>
              </a:rPr>
              <a:t>نو</a:t>
            </a:r>
            <a:r>
              <a:rPr lang="ar-SA" sz="6600" dirty="0" smtClean="0"/>
              <a:t>رُ</a:t>
            </a:r>
            <a:endParaRPr lang="he-IL" sz="6600" dirty="0"/>
          </a:p>
        </p:txBody>
      </p:sp>
      <p:sp>
        <p:nvSpPr>
          <p:cNvPr id="10" name="Rounded Rectangle 9"/>
          <p:cNvSpPr/>
          <p:nvPr/>
        </p:nvSpPr>
        <p:spPr>
          <a:xfrm>
            <a:off x="467544" y="1772816"/>
            <a:ext cx="2568266" cy="100811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>
                <a:solidFill>
                  <a:srgbClr val="FF0000"/>
                </a:solidFill>
              </a:rPr>
              <a:t>سو</a:t>
            </a:r>
            <a:r>
              <a:rPr lang="ar-SA" sz="6600" dirty="0" smtClean="0"/>
              <a:t>رُ</a:t>
            </a:r>
            <a:endParaRPr lang="he-IL" sz="6600" dirty="0"/>
          </a:p>
        </p:txBody>
      </p:sp>
      <p:sp>
        <p:nvSpPr>
          <p:cNvPr id="11" name="Rounded Rectangle 10"/>
          <p:cNvSpPr/>
          <p:nvPr/>
        </p:nvSpPr>
        <p:spPr>
          <a:xfrm>
            <a:off x="6228184" y="3501008"/>
            <a:ext cx="2568266" cy="100811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نُ</a:t>
            </a:r>
            <a:r>
              <a:rPr lang="ar-SA" sz="6600" dirty="0" smtClean="0">
                <a:solidFill>
                  <a:srgbClr val="FF0000"/>
                </a:solidFill>
              </a:rPr>
              <a:t>مو</a:t>
            </a:r>
            <a:r>
              <a:rPr lang="ar-SA" sz="6600" dirty="0" smtClean="0"/>
              <a:t>رُ</a:t>
            </a:r>
            <a:endParaRPr lang="he-IL" sz="6600" dirty="0"/>
          </a:p>
        </p:txBody>
      </p:sp>
      <p:sp>
        <p:nvSpPr>
          <p:cNvPr id="12" name="Rounded Rectangle 11"/>
          <p:cNvSpPr/>
          <p:nvPr/>
        </p:nvSpPr>
        <p:spPr>
          <a:xfrm>
            <a:off x="3349460" y="3501008"/>
            <a:ext cx="2568266" cy="100811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فُ</a:t>
            </a:r>
            <a:r>
              <a:rPr lang="ar-SA" sz="6600" dirty="0" smtClean="0">
                <a:solidFill>
                  <a:srgbClr val="FF0000"/>
                </a:solidFill>
              </a:rPr>
              <a:t>صو</a:t>
            </a:r>
            <a:r>
              <a:rPr lang="ar-SA" sz="6600" dirty="0" smtClean="0"/>
              <a:t>لُ</a:t>
            </a:r>
            <a:endParaRPr lang="he-IL" sz="6600" dirty="0"/>
          </a:p>
        </p:txBody>
      </p:sp>
      <p:sp>
        <p:nvSpPr>
          <p:cNvPr id="13" name="Rounded Rectangle 12"/>
          <p:cNvSpPr/>
          <p:nvPr/>
        </p:nvSpPr>
        <p:spPr>
          <a:xfrm>
            <a:off x="446449" y="3501008"/>
            <a:ext cx="2568266" cy="100811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>
                <a:solidFill>
                  <a:srgbClr val="FF0000"/>
                </a:solidFill>
              </a:rPr>
              <a:t>يو</a:t>
            </a:r>
            <a:r>
              <a:rPr lang="ar-SA" sz="6600" dirty="0" smtClean="0"/>
              <a:t>سُفَ</a:t>
            </a:r>
            <a:endParaRPr lang="he-IL" sz="6600" dirty="0"/>
          </a:p>
        </p:txBody>
      </p:sp>
      <p:sp>
        <p:nvSpPr>
          <p:cNvPr id="14" name="Rounded Rectangle 13"/>
          <p:cNvSpPr/>
          <p:nvPr/>
        </p:nvSpPr>
        <p:spPr>
          <a:xfrm>
            <a:off x="6228184" y="5301208"/>
            <a:ext cx="2568266" cy="100811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يَ</a:t>
            </a:r>
            <a:r>
              <a:rPr lang="ar-SA" sz="6600" dirty="0" smtClean="0">
                <a:solidFill>
                  <a:srgbClr val="FF0000"/>
                </a:solidFill>
              </a:rPr>
              <a:t>زو</a:t>
            </a:r>
            <a:r>
              <a:rPr lang="ar-SA" sz="6600" dirty="0" smtClean="0"/>
              <a:t>رُ</a:t>
            </a:r>
            <a:endParaRPr lang="he-IL" sz="6600" dirty="0"/>
          </a:p>
        </p:txBody>
      </p:sp>
      <p:sp>
        <p:nvSpPr>
          <p:cNvPr id="15" name="Rounded Rectangle 14"/>
          <p:cNvSpPr/>
          <p:nvPr/>
        </p:nvSpPr>
        <p:spPr>
          <a:xfrm>
            <a:off x="3371886" y="5301208"/>
            <a:ext cx="2568266" cy="100811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يَ</a:t>
            </a:r>
            <a:r>
              <a:rPr lang="ar-SA" sz="6600" dirty="0" smtClean="0">
                <a:solidFill>
                  <a:srgbClr val="FF0000"/>
                </a:solidFill>
              </a:rPr>
              <a:t>قو</a:t>
            </a:r>
            <a:r>
              <a:rPr lang="ar-SA" sz="6600" dirty="0" smtClean="0"/>
              <a:t>دُ</a:t>
            </a:r>
            <a:endParaRPr lang="he-IL" sz="6600" dirty="0"/>
          </a:p>
        </p:txBody>
      </p:sp>
      <p:sp>
        <p:nvSpPr>
          <p:cNvPr id="16" name="Rounded Rectangle 15"/>
          <p:cNvSpPr/>
          <p:nvPr/>
        </p:nvSpPr>
        <p:spPr>
          <a:xfrm>
            <a:off x="460242" y="5301208"/>
            <a:ext cx="2568266" cy="100811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تَ</a:t>
            </a:r>
            <a:r>
              <a:rPr lang="ar-SA" sz="6600" dirty="0" smtClean="0">
                <a:solidFill>
                  <a:srgbClr val="FF0000"/>
                </a:solidFill>
              </a:rPr>
              <a:t>قو</a:t>
            </a:r>
            <a:r>
              <a:rPr lang="ar-SA" sz="6600" dirty="0" smtClean="0"/>
              <a:t>لُ</a:t>
            </a:r>
            <a:endParaRPr lang="he-IL" sz="6600" dirty="0"/>
          </a:p>
        </p:txBody>
      </p:sp>
    </p:spTree>
    <p:extLst>
      <p:ext uri="{BB962C8B-B14F-4D97-AF65-F5344CB8AC3E}">
        <p14:creationId xmlns:p14="http://schemas.microsoft.com/office/powerpoint/2010/main" val="390679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7584" y="2636912"/>
            <a:ext cx="7200800" cy="17281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3600" dirty="0" smtClean="0">
                <a:solidFill>
                  <a:srgbClr val="FF0066"/>
                </a:solidFill>
              </a:rPr>
              <a:t>هيّا نضغط على الرابط ونستمتع بالشرح عن تحليل الكلمات الى مقاطع</a:t>
            </a:r>
            <a:endParaRPr lang="he-IL" sz="3600" dirty="0">
              <a:solidFill>
                <a:srgbClr val="FF0066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3608" y="3105835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https://www.youtube.com/watch?v=W4HIk6Jp35k&amp;feature=emb_logo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2109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000" dirty="0" smtClean="0">
                <a:solidFill>
                  <a:srgbClr val="FF0000"/>
                </a:solidFill>
              </a:rPr>
              <a:t>أنا أحلّل إلى مقاطع</a:t>
            </a:r>
            <a:endParaRPr lang="he-IL" sz="4000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22"/>
          <a:stretch/>
        </p:blipFill>
        <p:spPr bwMode="auto">
          <a:xfrm>
            <a:off x="1547664" y="116632"/>
            <a:ext cx="1512168" cy="144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5724128" y="1844824"/>
            <a:ext cx="2568266" cy="100811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سورُ</a:t>
            </a:r>
            <a:endParaRPr lang="he-IL" sz="66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661767" y="2869366"/>
            <a:ext cx="648072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endCxn id="11" idx="0"/>
          </p:cNvCxnSpPr>
          <p:nvPr/>
        </p:nvCxnSpPr>
        <p:spPr>
          <a:xfrm flipH="1">
            <a:off x="6084168" y="2852936"/>
            <a:ext cx="504056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848364" y="4149080"/>
            <a:ext cx="1080120" cy="1008112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 smtClean="0"/>
              <a:t>سو</a:t>
            </a:r>
            <a:endParaRPr lang="he-IL" sz="4400" dirty="0"/>
          </a:p>
        </p:txBody>
      </p:sp>
      <p:sp>
        <p:nvSpPr>
          <p:cNvPr id="11" name="Oval 10"/>
          <p:cNvSpPr/>
          <p:nvPr/>
        </p:nvSpPr>
        <p:spPr>
          <a:xfrm>
            <a:off x="5544108" y="4149080"/>
            <a:ext cx="1080120" cy="1008112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 smtClean="0"/>
              <a:t>رُ</a:t>
            </a:r>
            <a:endParaRPr lang="he-IL" sz="4400" dirty="0"/>
          </a:p>
        </p:txBody>
      </p:sp>
      <p:sp>
        <p:nvSpPr>
          <p:cNvPr id="13" name="Rounded Rectangle 12"/>
          <p:cNvSpPr/>
          <p:nvPr/>
        </p:nvSpPr>
        <p:spPr>
          <a:xfrm>
            <a:off x="1019615" y="1861254"/>
            <a:ext cx="2568266" cy="1008112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فولُ</a:t>
            </a:r>
            <a:endParaRPr lang="he-IL" sz="6600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187624" y="2869366"/>
            <a:ext cx="504056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919931" y="2869366"/>
            <a:ext cx="648072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059832" y="4165510"/>
            <a:ext cx="1080120" cy="1008112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sp>
        <p:nvSpPr>
          <p:cNvPr id="17" name="Oval 16"/>
          <p:cNvSpPr/>
          <p:nvPr/>
        </p:nvSpPr>
        <p:spPr>
          <a:xfrm>
            <a:off x="647564" y="4165510"/>
            <a:ext cx="1080120" cy="1008112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</p:spTree>
    <p:extLst>
      <p:ext uri="{BB962C8B-B14F-4D97-AF65-F5344CB8AC3E}">
        <p14:creationId xmlns:p14="http://schemas.microsoft.com/office/powerpoint/2010/main" val="282135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652120" y="476672"/>
            <a:ext cx="2568266" cy="936104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جُسورُ</a:t>
            </a:r>
            <a:endParaRPr lang="he-IL" sz="66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682954" y="1440361"/>
            <a:ext cx="432048" cy="929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956408" y="1412776"/>
            <a:ext cx="0" cy="7548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927379" y="1440361"/>
            <a:ext cx="230723" cy="764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5434065" y="2167640"/>
            <a:ext cx="893316" cy="845233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sp>
        <p:nvSpPr>
          <p:cNvPr id="15" name="Oval 14"/>
          <p:cNvSpPr/>
          <p:nvPr/>
        </p:nvSpPr>
        <p:spPr>
          <a:xfrm>
            <a:off x="6588224" y="2167641"/>
            <a:ext cx="893316" cy="845233"/>
          </a:xfrm>
          <a:prstGeom prst="ellipse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sp>
        <p:nvSpPr>
          <p:cNvPr id="16" name="Oval 15"/>
          <p:cNvSpPr/>
          <p:nvPr/>
        </p:nvSpPr>
        <p:spPr>
          <a:xfrm>
            <a:off x="7761767" y="2167642"/>
            <a:ext cx="893316" cy="845233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sp>
        <p:nvSpPr>
          <p:cNvPr id="21" name="Rounded Rectangle 20"/>
          <p:cNvSpPr/>
          <p:nvPr/>
        </p:nvSpPr>
        <p:spPr>
          <a:xfrm>
            <a:off x="5927379" y="3933056"/>
            <a:ext cx="2568266" cy="936104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خَروفُ</a:t>
            </a:r>
            <a:endParaRPr lang="he-IL" sz="66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7898978" y="4869160"/>
            <a:ext cx="432048" cy="929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211512" y="4869160"/>
            <a:ext cx="0" cy="905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6234931" y="4869160"/>
            <a:ext cx="254664" cy="898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7898978" y="5641472"/>
            <a:ext cx="893316" cy="845233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sp>
        <p:nvSpPr>
          <p:cNvPr id="26" name="Oval 25"/>
          <p:cNvSpPr/>
          <p:nvPr/>
        </p:nvSpPr>
        <p:spPr>
          <a:xfrm>
            <a:off x="6797917" y="5641473"/>
            <a:ext cx="893316" cy="845233"/>
          </a:xfrm>
          <a:prstGeom prst="ellipse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sp>
        <p:nvSpPr>
          <p:cNvPr id="27" name="Oval 26"/>
          <p:cNvSpPr/>
          <p:nvPr/>
        </p:nvSpPr>
        <p:spPr>
          <a:xfrm>
            <a:off x="5652120" y="5594011"/>
            <a:ext cx="893316" cy="845233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sp>
        <p:nvSpPr>
          <p:cNvPr id="30" name="Rounded Rectangle 29"/>
          <p:cNvSpPr/>
          <p:nvPr/>
        </p:nvSpPr>
        <p:spPr>
          <a:xfrm>
            <a:off x="827584" y="476672"/>
            <a:ext cx="2568266" cy="936104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نُجومُ</a:t>
            </a:r>
            <a:endParaRPr lang="he-IL" sz="6600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2771800" y="1412776"/>
            <a:ext cx="36004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070166" y="1412776"/>
            <a:ext cx="0" cy="7548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115616" y="1440361"/>
            <a:ext cx="230723" cy="764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2685182" y="2140054"/>
            <a:ext cx="893316" cy="845233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sp>
        <p:nvSpPr>
          <p:cNvPr id="36" name="Oval 35"/>
          <p:cNvSpPr/>
          <p:nvPr/>
        </p:nvSpPr>
        <p:spPr>
          <a:xfrm>
            <a:off x="1623508" y="2140053"/>
            <a:ext cx="893316" cy="845233"/>
          </a:xfrm>
          <a:prstGeom prst="ellipse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sp>
        <p:nvSpPr>
          <p:cNvPr id="37" name="Oval 36"/>
          <p:cNvSpPr/>
          <p:nvPr/>
        </p:nvSpPr>
        <p:spPr>
          <a:xfrm>
            <a:off x="611560" y="2140052"/>
            <a:ext cx="893316" cy="845233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2735796" y="4838937"/>
            <a:ext cx="432048" cy="929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790378" y="3950298"/>
            <a:ext cx="2568266" cy="936104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 smtClean="0"/>
              <a:t>يَفوزُ</a:t>
            </a:r>
            <a:endParaRPr lang="he-IL" sz="6600" dirty="0"/>
          </a:p>
        </p:txBody>
      </p:sp>
      <p:cxnSp>
        <p:nvCxnSpPr>
          <p:cNvPr id="40" name="Straight Connector 39"/>
          <p:cNvCxnSpPr/>
          <p:nvPr/>
        </p:nvCxnSpPr>
        <p:spPr>
          <a:xfrm>
            <a:off x="2111717" y="4886402"/>
            <a:ext cx="0" cy="905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1230977" y="4899383"/>
            <a:ext cx="254664" cy="898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2721186" y="5768145"/>
            <a:ext cx="893316" cy="845233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sp>
        <p:nvSpPr>
          <p:cNvPr id="43" name="Oval 42"/>
          <p:cNvSpPr/>
          <p:nvPr/>
        </p:nvSpPr>
        <p:spPr>
          <a:xfrm>
            <a:off x="1665059" y="5792283"/>
            <a:ext cx="893316" cy="845233"/>
          </a:xfrm>
          <a:prstGeom prst="ellipse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  <p:sp>
        <p:nvSpPr>
          <p:cNvPr id="44" name="Oval 43"/>
          <p:cNvSpPr/>
          <p:nvPr/>
        </p:nvSpPr>
        <p:spPr>
          <a:xfrm>
            <a:off x="668958" y="5768144"/>
            <a:ext cx="893316" cy="845233"/>
          </a:xfrm>
          <a:prstGeom prst="ellips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4400" dirty="0"/>
          </a:p>
        </p:txBody>
      </p:sp>
    </p:spTree>
    <p:extLst>
      <p:ext uri="{BB962C8B-B14F-4D97-AF65-F5344CB8AC3E}">
        <p14:creationId xmlns:p14="http://schemas.microsoft.com/office/powerpoint/2010/main" val="92303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25548" y="1988840"/>
            <a:ext cx="2448272" cy="31683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r>
              <a:rPr lang="ar-SA" sz="4800" dirty="0" smtClean="0"/>
              <a:t>خَـ</a:t>
            </a:r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-- </a:t>
            </a:r>
            <a:r>
              <a:rPr lang="ar-SA" sz="4800" dirty="0" smtClean="0"/>
              <a:t>فُ</a:t>
            </a:r>
            <a:endParaRPr lang="he-IL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000" dirty="0" smtClean="0">
                <a:solidFill>
                  <a:srgbClr val="FF0000"/>
                </a:solidFill>
              </a:rPr>
              <a:t>هيّا نَكْتُب المقطع الناقص في الكلمة </a:t>
            </a:r>
            <a:endParaRPr lang="he-IL" sz="4000" dirty="0">
              <a:solidFill>
                <a:srgbClr val="FF0000"/>
              </a:solidFill>
            </a:endParaRPr>
          </a:p>
        </p:txBody>
      </p:sp>
      <p:pic>
        <p:nvPicPr>
          <p:cNvPr id="4" name="Picture 12" descr="How to Draw a Sheep | HowStuffWorks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348880"/>
            <a:ext cx="1625840" cy="1370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75856" y="1988840"/>
            <a:ext cx="2448272" cy="31683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--</a:t>
            </a:r>
            <a:r>
              <a:rPr lang="ar-SA" sz="4800" dirty="0" smtClean="0">
                <a:solidFill>
                  <a:schemeClr val="tx1"/>
                </a:solidFill>
              </a:rPr>
              <a:t>ـيورَ</a:t>
            </a:r>
            <a:endParaRPr lang="he-IL" sz="4800" dirty="0"/>
          </a:p>
        </p:txBody>
      </p:sp>
      <p:sp>
        <p:nvSpPr>
          <p:cNvPr id="7" name="Rectangle 6"/>
          <p:cNvSpPr/>
          <p:nvPr/>
        </p:nvSpPr>
        <p:spPr>
          <a:xfrm>
            <a:off x="611560" y="1988840"/>
            <a:ext cx="2448272" cy="31683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r>
              <a:rPr lang="ar-SA" sz="4800" dirty="0" smtClean="0"/>
              <a:t>قُـ</a:t>
            </a:r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-- </a:t>
            </a:r>
            <a:r>
              <a:rPr lang="ar-SA" sz="4800" dirty="0" smtClean="0">
                <a:solidFill>
                  <a:schemeClr val="tx1"/>
                </a:solidFill>
              </a:rPr>
              <a:t>دَ</a:t>
            </a:r>
            <a:endParaRPr lang="he-IL" sz="4800" dirty="0">
              <a:solidFill>
                <a:schemeClr val="tx1"/>
              </a:solidFill>
            </a:endParaRPr>
          </a:p>
        </p:txBody>
      </p:sp>
      <p:pic>
        <p:nvPicPr>
          <p:cNvPr id="3074" name="Picture 2" descr="Passarinhos Birds Clipart | i2Clipart - Royalty Free Public Domain Clipart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132856"/>
            <a:ext cx="1944216" cy="1515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Niedlicher affe-cartoon-schimpanse-tiersatz | Premium-Vektor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403" y="2132856"/>
            <a:ext cx="2124236" cy="179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54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25548" y="1628800"/>
            <a:ext cx="2448272" cy="34563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sz="4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--</a:t>
            </a:r>
            <a:r>
              <a:rPr lang="ar-SA" sz="4800" dirty="0" smtClean="0">
                <a:solidFill>
                  <a:schemeClr val="tx1"/>
                </a:solidFill>
              </a:rPr>
              <a:t>ـرو</a:t>
            </a:r>
            <a:r>
              <a:rPr lang="ar-SA" sz="4800" dirty="0" smtClean="0"/>
              <a:t>سُ</a:t>
            </a:r>
            <a:endParaRPr lang="he-IL" sz="4800" dirty="0"/>
          </a:p>
        </p:txBody>
      </p:sp>
      <p:sp>
        <p:nvSpPr>
          <p:cNvPr id="5" name="Rectangle 4"/>
          <p:cNvSpPr/>
          <p:nvPr/>
        </p:nvSpPr>
        <p:spPr>
          <a:xfrm>
            <a:off x="3131840" y="1628800"/>
            <a:ext cx="2448272" cy="34563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sz="4800" dirty="0" smtClean="0"/>
          </a:p>
          <a:p>
            <a:pPr algn="ctr"/>
            <a:r>
              <a:rPr lang="ar-SA" sz="4800" dirty="0" smtClean="0"/>
              <a:t>زُهو</a:t>
            </a:r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--</a:t>
            </a:r>
            <a:endParaRPr lang="he-IL" sz="4800" dirty="0"/>
          </a:p>
        </p:txBody>
      </p:sp>
      <p:sp>
        <p:nvSpPr>
          <p:cNvPr id="6" name="Rectangle 5"/>
          <p:cNvSpPr/>
          <p:nvPr/>
        </p:nvSpPr>
        <p:spPr>
          <a:xfrm>
            <a:off x="395536" y="1628800"/>
            <a:ext cx="2448272" cy="34563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/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r>
              <a:rPr lang="ar-SA" sz="4800" dirty="0" smtClean="0">
                <a:solidFill>
                  <a:schemeClr val="tx1"/>
                </a:solidFill>
              </a:rPr>
              <a:t>حـُ</a:t>
            </a:r>
            <a:r>
              <a:rPr lang="ar-SA" sz="4800" dirty="0" smtClean="0">
                <a:solidFill>
                  <a:schemeClr val="accent1">
                    <a:lumMod val="75000"/>
                  </a:schemeClr>
                </a:solidFill>
              </a:rPr>
              <a:t>-- </a:t>
            </a:r>
            <a:r>
              <a:rPr lang="ar-SA" sz="4800" dirty="0" smtClean="0"/>
              <a:t>بُ</a:t>
            </a:r>
            <a:endParaRPr lang="he-IL" sz="4800" dirty="0"/>
          </a:p>
        </p:txBody>
      </p:sp>
      <p:pic>
        <p:nvPicPr>
          <p:cNvPr id="4100" name="Picture 4" descr="العروس والعريس, عروس و عريس, ناقلات العروس, ناقلات العريس PNG وملف PSD  للتحميل مجانا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60" t="10987" r="40717" b="9481"/>
          <a:stretch/>
        </p:blipFill>
        <p:spPr bwMode="auto">
          <a:xfrm>
            <a:off x="6372200" y="1844824"/>
            <a:ext cx="1775936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زهور الكرتون, ترتيب الزهور, عيد ميلاد سعيد ناقل الصور 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338" y="1873830"/>
            <a:ext cx="2061275" cy="1958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Classification of Grains and Beans (Efficacy List) | Better Food, Better  Health.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512" y="1863080"/>
            <a:ext cx="2280319" cy="1771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29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ar-SA" sz="4000" dirty="0" smtClean="0">
                <a:solidFill>
                  <a:srgbClr val="FF0000"/>
                </a:solidFill>
              </a:rPr>
              <a:t>نُلائم الكلمة للصورة</a:t>
            </a:r>
            <a:endParaRPr lang="he-IL" sz="4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1268760"/>
            <a:ext cx="8352928" cy="5400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he-IL" dirty="0"/>
          </a:p>
        </p:txBody>
      </p:sp>
      <p:pic>
        <p:nvPicPr>
          <p:cNvPr id="5" name="Picture 2" descr="Birthday Candles PNG Vector Clipart Image | Gallery Yopriceville -  High-Quality Images and Transparent PNG Free Clipar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54" y="1101760"/>
            <a:ext cx="1516896" cy="1369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Passarinhos Birds Clipart | i2Clipart - Royalty Free Public Domain Clipart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123" y="3068960"/>
            <a:ext cx="1302327" cy="1302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زهور الكرتون, ترتيب الزهور, عيد ميلاد سعيد ناقل الصور pn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219" y="4869160"/>
            <a:ext cx="1570041" cy="1491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5796136" y="1556792"/>
            <a:ext cx="2736304" cy="91419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طُيورُ</a:t>
            </a:r>
            <a:endParaRPr lang="he-IL" sz="4800" dirty="0"/>
          </a:p>
        </p:txBody>
      </p:sp>
      <p:sp>
        <p:nvSpPr>
          <p:cNvPr id="9" name="Rectangle 8"/>
          <p:cNvSpPr/>
          <p:nvPr/>
        </p:nvSpPr>
        <p:spPr>
          <a:xfrm>
            <a:off x="5865508" y="3278792"/>
            <a:ext cx="2736304" cy="91419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زُهورُ</a:t>
            </a:r>
            <a:endParaRPr lang="he-IL" sz="4800" dirty="0"/>
          </a:p>
        </p:txBody>
      </p:sp>
      <p:sp>
        <p:nvSpPr>
          <p:cNvPr id="11" name="Rectangle 10"/>
          <p:cNvSpPr/>
          <p:nvPr/>
        </p:nvSpPr>
        <p:spPr>
          <a:xfrm>
            <a:off x="5829402" y="5301846"/>
            <a:ext cx="2736304" cy="91419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dirty="0" smtClean="0"/>
              <a:t>شُموعُ</a:t>
            </a:r>
            <a:endParaRPr lang="he-IL" sz="4800" dirty="0"/>
          </a:p>
        </p:txBody>
      </p:sp>
    </p:spTree>
    <p:extLst>
      <p:ext uri="{BB962C8B-B14F-4D97-AF65-F5344CB8AC3E}">
        <p14:creationId xmlns:p14="http://schemas.microsoft.com/office/powerpoint/2010/main" val="328675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1631</TotalTime>
  <Words>99</Words>
  <Application>Microsoft Office PowerPoint</Application>
  <PresentationFormat>On-screen Show (4:3)</PresentationFormat>
  <Paragraphs>93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الاثنين                      5.10.2020 </vt:lpstr>
      <vt:lpstr>هيّا نقرأ المقاطع</vt:lpstr>
      <vt:lpstr>أنا أقرأ كَلمات  </vt:lpstr>
      <vt:lpstr>هيّا نضغط على الرابط ونستمتع بالشرح عن تحليل الكلمات الى مقاطع</vt:lpstr>
      <vt:lpstr>أنا أحلّل إلى مقاطع</vt:lpstr>
      <vt:lpstr>PowerPoint Presentation</vt:lpstr>
      <vt:lpstr>هيّا نَكْتُب المقطع الناقص في الكلمة </vt:lpstr>
      <vt:lpstr>PowerPoint Presentation</vt:lpstr>
      <vt:lpstr>نُلائم الكلمة للصورة</vt:lpstr>
      <vt:lpstr>نقرَأُ جُمَلًا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الإثنين                      5.10.2020</dc:title>
  <dc:creator>Reem</dc:creator>
  <cp:lastModifiedBy>Reem</cp:lastModifiedBy>
  <cp:revision>17</cp:revision>
  <dcterms:created xsi:type="dcterms:W3CDTF">2020-10-03T10:45:44Z</dcterms:created>
  <dcterms:modified xsi:type="dcterms:W3CDTF">2020-10-05T09:57:04Z</dcterms:modified>
</cp:coreProperties>
</file>