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7FA44"/>
    <a:srgbClr val="FFD44B"/>
    <a:srgbClr val="FFCFF5"/>
    <a:srgbClr val="F2D3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2" d="100"/>
          <a:sy n="82" d="100"/>
        </p:scale>
        <p:origin x="-1474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459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9518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037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120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2803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262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529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303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459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7001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251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2EDB3-88EB-463A-9A62-4CA6A001E132}" type="datetimeFigureOut">
              <a:rPr lang="he-IL" smtClean="0"/>
              <a:t>י'/תשרי/תשפ"א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9313A-8A85-4706-AF31-72782B9A22F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1437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.il/url?sa=i&amp;url=https%3A%2F%2Fin.pinterest.com%2Fpin%2F714383559617456359%2F&amp;psig=AOvVaw1jXjNLoHN7mChl1tUB2y-U&amp;ust=1601389904862000&amp;source=images&amp;cd=vfe&amp;ved=0CAIQjRxqFwoTCNCGyrqIjOwCFQAAAAAdAAAAABA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.il/url?sa=i&amp;url=https%3A%2F%2Fwww.shutterstock.com%2Fsearch%2Fcartoon%2Bboy&amp;psig=AOvVaw1zHYkvAiNMVtuDV-CYd16O&amp;ust=1601390549407000&amp;source=images&amp;cd=vfe&amp;ved=0CAIQjRxqFwoTCLD93vCKjOwCFQAAAAAdAAAAABA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.il/url?sa=i&amp;url=https%3A%2F%2Fin.pinterest.com%2Fpin%2F646336984001471971%2F&amp;psig=AOvVaw1AxISM4U08_jk05u4q0Byc&amp;ust=1601391587109000&amp;source=images&amp;cd=vfe&amp;ved=0CAIQjRxqFwoTCLD-1dmOjOwCFQAAAAAdAAAAABAD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google.co.il/url?sa=i&amp;url=https%3A%2F%2Fwww.pinterest.ch%2Fpin%2F495044184044094928%2F&amp;psig=AOvVaw3IfoxPmtCVUZ7phdtnWKJi&amp;ust=1601392513942000&amp;source=images&amp;cd=vfe&amp;ved=0CAIQjRxqFwoTCKj8wZiSjOwCFQAAAAAdAAAAABA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.il/url?sa=i&amp;url=https%3A%2F%2Fclipartstation.com%2Fbaby-superman-clipart-2%2F&amp;psig=AOvVaw2z1l2O-wSE6QkqnYE7fXMX&amp;ust=1601386772150000&amp;source=images&amp;cd=vfe&amp;ved=0CAIQjRxqFwoTCIixi-P8i-wCFQAAAAAdAAAAABA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.il/url?sa=i&amp;url=https%3A%2F%2Fid.lovepik.com%2Fimage-611756468%2Fcute-cartoon-girl-hand-drawn-cartoon-character.html&amp;psig=AOvVaw0WjEW1fBqPonv6b2QYmwB5&amp;ust=1601387134026000&amp;source=images&amp;cd=vfe&amp;ved=0CAIQjRxqFwoTCMi7sJH-i-wCFQAAAAAdAAAAABA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google.co.il/url?sa=i&amp;url=https%3A%2F%2Fwww.vectorstock.com%2Froyalty-free-vector%2Femoticon-showing-thumb-up-vector-10176350&amp;psig=AOvVaw1TYUsLjp9d40DhF5XIyNaA&amp;ust=1601388862765000&amp;source=images&amp;cd=vfe&amp;ved=0CAIQjRxqFwoTCIiU8ciEjOwCFQAAAAAdAAAAABA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s://www.google.co.il/url?sa=i&amp;url=https%3A%2F%2Fwww.freepik.com%2Fpremium-vector%2Fcartoon-cute-deer-white_6261607.htm&amp;psig=AOvVaw0nFQGThc6eabio5W0-s3eh&amp;ust=1601388988895000&amp;source=images&amp;cd=vfe&amp;ved=0CAIQjRxqFwoTCJjn5YOFjOwCFQAAAAAdAAAAABA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o.il/url?sa=i&amp;url=https%3A%2F%2Fwww.pngwave.com%2Fpng-clip-art-cnidc&amp;psig=AOvVaw0M6urhmlzlkwT-pFECY4p6&amp;ust=1601389256880000&amp;source=images&amp;cd=vfe&amp;ved=0CAIQjRxqFwoTCNj5voSGjOwCFQAAAAAdAAAAABA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google.co.il/url?sa=i&amp;url=https%3A%2F%2Fwww.vectorstock.com%2Froyalty-free-vector%2Fadorable-cartoon-horse-character-vector-22561971&amp;psig=AOvVaw1NRtgudGfQfkf02XQJrrB_&amp;ust=1601389460886000&amp;source=images&amp;cd=vfe&amp;ved=0CAIQjRxqFwoTCLCPj-uGjOwCFQAAAAAdAAAAABA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.il/url?sa=i&amp;url=https%3A%2F%2Fwww.123rf.com%2Fphoto_81759327_stock-vector-vector-illustration-of-cute-girl-cartoon.html&amp;psig=AOvVaw3MlnFFxraCBnk3_6N6FPCN&amp;ust=1601389674851000&amp;source=images&amp;cd=vfe&amp;ved=0CAIQjRxqFwoTCMDrgs-HjOwCFQAAAAAdAAAAABA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60649"/>
            <a:ext cx="7772400" cy="1224136"/>
          </a:xfrm>
        </p:spPr>
        <p:txBody>
          <a:bodyPr/>
          <a:lstStyle/>
          <a:p>
            <a:r>
              <a:rPr lang="ar-SA" dirty="0" smtClean="0">
                <a:solidFill>
                  <a:srgbClr val="FF0066"/>
                </a:solidFill>
              </a:rPr>
              <a:t>المقاطع الطويلة والقصيره</a:t>
            </a:r>
            <a:endParaRPr lang="he-IL" dirty="0">
              <a:solidFill>
                <a:srgbClr val="FF0066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1480" y="1556792"/>
            <a:ext cx="8352928" cy="47525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00000"/>
              </a:lnSpc>
            </a:pPr>
            <a:endParaRPr lang="ar-SA" sz="5400" dirty="0" smtClean="0"/>
          </a:p>
          <a:p>
            <a:pPr>
              <a:lnSpc>
                <a:spcPct val="200000"/>
              </a:lnSpc>
            </a:pPr>
            <a:r>
              <a:rPr lang="ar-SA" sz="5400" dirty="0" smtClean="0"/>
              <a:t>ما		تو		شي		فَ		لـِ</a:t>
            </a:r>
          </a:p>
          <a:p>
            <a:pPr>
              <a:lnSpc>
                <a:spcPct val="200000"/>
              </a:lnSpc>
            </a:pPr>
            <a:r>
              <a:rPr lang="ar-SA" sz="5400" dirty="0" smtClean="0"/>
              <a:t>كُ	   عي		طا	    سو      بَ </a:t>
            </a:r>
          </a:p>
          <a:p>
            <a:pPr>
              <a:lnSpc>
                <a:spcPct val="200000"/>
              </a:lnSpc>
            </a:pPr>
            <a:r>
              <a:rPr lang="ar-SA" sz="5400" dirty="0" smtClean="0"/>
              <a:t>وا	    رِ         جـُ     حو     خي  		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974974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39952" y="980728"/>
            <a:ext cx="3415075" cy="3132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Oval 4"/>
          <p:cNvSpPr/>
          <p:nvPr/>
        </p:nvSpPr>
        <p:spPr>
          <a:xfrm>
            <a:off x="2627784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جا</a:t>
            </a:r>
            <a:endParaRPr lang="he-IL" sz="5400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572000" y="5229200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218" name="Picture 2" descr="Cartoon Painted Glass, Cartoon Clipart, Transparent, Glass PNG Transparent  Clipart Image and PSD File for Free Download | Cartoon painting, Clip art,  Cartoon clip ar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580" y="1055586"/>
            <a:ext cx="2477708" cy="298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1403648" y="2996952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زُ</a:t>
            </a:r>
            <a:endParaRPr lang="he-IL" sz="5400" dirty="0"/>
          </a:p>
        </p:txBody>
      </p:sp>
      <p:sp>
        <p:nvSpPr>
          <p:cNvPr id="9" name="Oval 8"/>
          <p:cNvSpPr/>
          <p:nvPr/>
        </p:nvSpPr>
        <p:spPr>
          <a:xfrm>
            <a:off x="107504" y="2996952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جَ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1700154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55976" y="764704"/>
            <a:ext cx="3415075" cy="3132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242" name="Picture 2" descr="Cartoon Boy Images, Stock Photos &amp; Vectors | Shutterstock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69"/>
          <a:stretch/>
        </p:blipFill>
        <p:spPr bwMode="auto">
          <a:xfrm>
            <a:off x="4572000" y="997377"/>
            <a:ext cx="3024336" cy="2872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H="1">
            <a:off x="4788024" y="4941168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51520" y="2950275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جـَ</a:t>
            </a:r>
            <a:endParaRPr lang="he-IL" sz="5400" dirty="0"/>
          </a:p>
        </p:txBody>
      </p:sp>
      <p:sp>
        <p:nvSpPr>
          <p:cNvPr id="8" name="Oval 7"/>
          <p:cNvSpPr/>
          <p:nvPr/>
        </p:nvSpPr>
        <p:spPr>
          <a:xfrm>
            <a:off x="1619672" y="2908806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لُ</a:t>
            </a:r>
            <a:endParaRPr lang="he-IL" sz="5400" dirty="0"/>
          </a:p>
        </p:txBody>
      </p:sp>
      <p:sp>
        <p:nvSpPr>
          <p:cNvPr id="9" name="Oval 8"/>
          <p:cNvSpPr/>
          <p:nvPr/>
        </p:nvSpPr>
        <p:spPr>
          <a:xfrm>
            <a:off x="2915816" y="2874932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ما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866567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rgbClr val="FF0000"/>
                </a:solidFill>
              </a:rPr>
              <a:t>فعالية التحدي مين جاهز؟؟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11266" name="Picture 2" descr="Girls on a race track vector image on VectorStock | Kids cartoon  characters, Drawing for kids, School wall art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57"/>
          <a:stretch/>
        </p:blipFill>
        <p:spPr bwMode="auto">
          <a:xfrm>
            <a:off x="467545" y="116633"/>
            <a:ext cx="258698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131840" y="1700808"/>
            <a:ext cx="5472608" cy="48965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4400" dirty="0" smtClean="0">
                <a:solidFill>
                  <a:srgbClr val="0070C0"/>
                </a:solidFill>
              </a:rPr>
              <a:t>لـَ     ـجَ     عا   </a:t>
            </a:r>
          </a:p>
          <a:p>
            <a:endParaRPr lang="ar-SA" sz="4400" dirty="0"/>
          </a:p>
          <a:p>
            <a:r>
              <a:rPr lang="ar-SA" sz="4400" dirty="0" smtClean="0">
                <a:solidFill>
                  <a:srgbClr val="67FA44"/>
                </a:solidFill>
              </a:rPr>
              <a:t>را     بُ    غـُ</a:t>
            </a:r>
          </a:p>
          <a:p>
            <a:endParaRPr lang="ar-SA" sz="4400" dirty="0"/>
          </a:p>
          <a:p>
            <a:r>
              <a:rPr lang="ar-SA" sz="4400" dirty="0" smtClean="0">
                <a:solidFill>
                  <a:srgbClr val="FF0066"/>
                </a:solidFill>
              </a:rPr>
              <a:t>حـِ     رُ      ما</a:t>
            </a:r>
          </a:p>
          <a:p>
            <a:endParaRPr lang="ar-SA" sz="4400" dirty="0"/>
          </a:p>
          <a:p>
            <a:r>
              <a:rPr lang="ar-SA" sz="4400" dirty="0" smtClean="0">
                <a:solidFill>
                  <a:schemeClr val="accent4">
                    <a:lumMod val="75000"/>
                  </a:schemeClr>
                </a:solidFill>
              </a:rPr>
              <a:t>وا     سـِ      رُ</a:t>
            </a:r>
            <a:endParaRPr lang="he-IL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563888" y="2204864"/>
            <a:ext cx="180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563888" y="3573016"/>
            <a:ext cx="1800200" cy="0"/>
          </a:xfrm>
          <a:prstGeom prst="line">
            <a:avLst/>
          </a:prstGeom>
          <a:ln>
            <a:solidFill>
              <a:srgbClr val="67FA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563888" y="4941168"/>
            <a:ext cx="18002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563888" y="6309320"/>
            <a:ext cx="18002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829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هيّا نَكْتُب المقطع الناقص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52120" y="1700808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شاهَدَ</a:t>
            </a:r>
            <a:endParaRPr lang="he-IL" sz="5400" dirty="0"/>
          </a:p>
        </p:txBody>
      </p:sp>
      <p:sp>
        <p:nvSpPr>
          <p:cNvPr id="6" name="Rectangle 5"/>
          <p:cNvSpPr/>
          <p:nvPr/>
        </p:nvSpPr>
        <p:spPr>
          <a:xfrm>
            <a:off x="1547664" y="1700808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شاهَـ</a:t>
            </a:r>
            <a:r>
              <a:rPr lang="ar-SA" sz="5400" dirty="0" smtClean="0">
                <a:solidFill>
                  <a:srgbClr val="FF0000"/>
                </a:solidFill>
              </a:rPr>
              <a:t>--</a:t>
            </a:r>
            <a:endParaRPr lang="he-IL" sz="5400" dirty="0"/>
          </a:p>
        </p:txBody>
      </p:sp>
      <p:sp>
        <p:nvSpPr>
          <p:cNvPr id="7" name="Rectangle 6"/>
          <p:cNvSpPr/>
          <p:nvPr/>
        </p:nvSpPr>
        <p:spPr>
          <a:xfrm>
            <a:off x="5652120" y="2780928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حِمارُ</a:t>
            </a:r>
            <a:endParaRPr lang="he-IL" sz="5400" dirty="0"/>
          </a:p>
        </p:txBody>
      </p:sp>
      <p:sp>
        <p:nvSpPr>
          <p:cNvPr id="8" name="Rectangle 7"/>
          <p:cNvSpPr/>
          <p:nvPr/>
        </p:nvSpPr>
        <p:spPr>
          <a:xfrm>
            <a:off x="1572613" y="2780928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حِما</a:t>
            </a:r>
            <a:r>
              <a:rPr lang="ar-SA" sz="5400" dirty="0" smtClean="0">
                <a:solidFill>
                  <a:srgbClr val="FF0000"/>
                </a:solidFill>
              </a:rPr>
              <a:t>--</a:t>
            </a:r>
            <a:endParaRPr lang="he-IL" sz="54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45427" y="3861048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تَمامُ</a:t>
            </a:r>
            <a:endParaRPr lang="he-IL" sz="5400" dirty="0"/>
          </a:p>
        </p:txBody>
      </p:sp>
      <p:sp>
        <p:nvSpPr>
          <p:cNvPr id="10" name="Rectangle 9"/>
          <p:cNvSpPr/>
          <p:nvPr/>
        </p:nvSpPr>
        <p:spPr>
          <a:xfrm>
            <a:off x="1619672" y="3863482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FF0000"/>
                </a:solidFill>
              </a:rPr>
              <a:t>--</a:t>
            </a:r>
            <a:r>
              <a:rPr lang="ar-SA" sz="5400" dirty="0" smtClean="0"/>
              <a:t>مامُ</a:t>
            </a:r>
            <a:endParaRPr lang="he-IL" sz="5400" dirty="0"/>
          </a:p>
        </p:txBody>
      </p:sp>
      <p:sp>
        <p:nvSpPr>
          <p:cNvPr id="11" name="Rectangle 10"/>
          <p:cNvSpPr/>
          <p:nvPr/>
        </p:nvSpPr>
        <p:spPr>
          <a:xfrm>
            <a:off x="5652120" y="4990560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عارِفُ</a:t>
            </a:r>
            <a:endParaRPr lang="he-IL" sz="5400" dirty="0"/>
          </a:p>
        </p:txBody>
      </p:sp>
      <p:sp>
        <p:nvSpPr>
          <p:cNvPr id="12" name="Rectangle 11"/>
          <p:cNvSpPr/>
          <p:nvPr/>
        </p:nvSpPr>
        <p:spPr>
          <a:xfrm>
            <a:off x="1650301" y="5040155"/>
            <a:ext cx="259228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smtClean="0">
                <a:solidFill>
                  <a:srgbClr val="FF0000"/>
                </a:solidFill>
              </a:rPr>
              <a:t>-- </a:t>
            </a:r>
            <a:r>
              <a:rPr lang="ar-SA" sz="5400" smtClean="0"/>
              <a:t>رِفُ</a:t>
            </a:r>
            <a:endParaRPr lang="he-IL" sz="5400" dirty="0"/>
          </a:p>
        </p:txBody>
      </p:sp>
      <p:pic>
        <p:nvPicPr>
          <p:cNvPr id="12290" name="Picture 2" descr="Child with questions | Person cartoon, Art drawings for kids, Cartoon kid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2210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54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FF0000"/>
                </a:solidFill>
              </a:rPr>
              <a:t>هيّا يا حلوين نقرأ الكلمات</a:t>
            </a: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1026" name="Picture 2" descr="Baby superman clipart 2 » Clipart Stati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60648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5940152" y="1844824"/>
            <a:ext cx="2520280" cy="11521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ماما</a:t>
            </a:r>
            <a:endParaRPr lang="he-IL" sz="9600" dirty="0"/>
          </a:p>
        </p:txBody>
      </p:sp>
      <p:sp>
        <p:nvSpPr>
          <p:cNvPr id="7" name="Rounded Rectangle 6"/>
          <p:cNvSpPr/>
          <p:nvPr/>
        </p:nvSpPr>
        <p:spPr>
          <a:xfrm>
            <a:off x="5940152" y="4221088"/>
            <a:ext cx="2520280" cy="11521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دانا</a:t>
            </a:r>
            <a:endParaRPr lang="he-IL" sz="9600" dirty="0"/>
          </a:p>
        </p:txBody>
      </p:sp>
      <p:sp>
        <p:nvSpPr>
          <p:cNvPr id="8" name="Rounded Rectangle 7"/>
          <p:cNvSpPr/>
          <p:nvPr/>
        </p:nvSpPr>
        <p:spPr>
          <a:xfrm>
            <a:off x="3059832" y="3036100"/>
            <a:ext cx="2520280" cy="11521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نورا</a:t>
            </a:r>
            <a:endParaRPr lang="he-IL" sz="9600" dirty="0"/>
          </a:p>
        </p:txBody>
      </p:sp>
      <p:sp>
        <p:nvSpPr>
          <p:cNvPr id="9" name="Rounded Rectangle 8"/>
          <p:cNvSpPr/>
          <p:nvPr/>
        </p:nvSpPr>
        <p:spPr>
          <a:xfrm>
            <a:off x="179512" y="1896954"/>
            <a:ext cx="2520280" cy="11521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8800" dirty="0" smtClean="0"/>
              <a:t>دوري</a:t>
            </a:r>
            <a:endParaRPr lang="he-IL" sz="8800" dirty="0"/>
          </a:p>
        </p:txBody>
      </p:sp>
      <p:sp>
        <p:nvSpPr>
          <p:cNvPr id="10" name="Rounded Rectangle 9"/>
          <p:cNvSpPr/>
          <p:nvPr/>
        </p:nvSpPr>
        <p:spPr>
          <a:xfrm>
            <a:off x="189451" y="4653136"/>
            <a:ext cx="2520280" cy="1152128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ميرا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2619422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adis Kartun Lucu Karakter Kartun Digambar Tangan PNG grafik gambar unduh  gratis - Lovepik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165618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6294109" y="2852936"/>
            <a:ext cx="2520280" cy="1224136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لَعِبَ</a:t>
            </a:r>
            <a:endParaRPr lang="he-IL" sz="9600" dirty="0"/>
          </a:p>
        </p:txBody>
      </p:sp>
      <p:sp>
        <p:nvSpPr>
          <p:cNvPr id="6" name="Rounded Rectangle 5"/>
          <p:cNvSpPr/>
          <p:nvPr/>
        </p:nvSpPr>
        <p:spPr>
          <a:xfrm>
            <a:off x="6294109" y="692696"/>
            <a:ext cx="2520280" cy="1224136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دَرَسَ</a:t>
            </a:r>
            <a:endParaRPr lang="he-IL" sz="9600" dirty="0"/>
          </a:p>
        </p:txBody>
      </p:sp>
      <p:sp>
        <p:nvSpPr>
          <p:cNvPr id="7" name="Rounded Rectangle 6"/>
          <p:cNvSpPr/>
          <p:nvPr/>
        </p:nvSpPr>
        <p:spPr>
          <a:xfrm>
            <a:off x="6294109" y="4869160"/>
            <a:ext cx="2520280" cy="1224136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جُرِحَ</a:t>
            </a:r>
            <a:endParaRPr lang="he-IL" sz="9600" dirty="0"/>
          </a:p>
        </p:txBody>
      </p:sp>
      <p:sp>
        <p:nvSpPr>
          <p:cNvPr id="8" name="Rounded Rectangle 7"/>
          <p:cNvSpPr/>
          <p:nvPr/>
        </p:nvSpPr>
        <p:spPr>
          <a:xfrm>
            <a:off x="2555776" y="1700808"/>
            <a:ext cx="2520280" cy="1224136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خافَ</a:t>
            </a:r>
            <a:endParaRPr lang="he-IL" sz="9600" dirty="0"/>
          </a:p>
        </p:txBody>
      </p:sp>
      <p:sp>
        <p:nvSpPr>
          <p:cNvPr id="9" name="Rounded Rectangle 8"/>
          <p:cNvSpPr/>
          <p:nvPr/>
        </p:nvSpPr>
        <p:spPr>
          <a:xfrm>
            <a:off x="2555776" y="4077072"/>
            <a:ext cx="2520280" cy="1224136"/>
          </a:xfrm>
          <a:prstGeom prst="round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9600" dirty="0" smtClean="0"/>
              <a:t>رَنا</a:t>
            </a:r>
            <a:endParaRPr lang="he-IL" sz="9600" dirty="0"/>
          </a:p>
        </p:txBody>
      </p:sp>
    </p:spTree>
    <p:extLst>
      <p:ext uri="{BB962C8B-B14F-4D97-AF65-F5344CB8AC3E}">
        <p14:creationId xmlns:p14="http://schemas.microsoft.com/office/powerpoint/2010/main" val="426648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3600" b="1" dirty="0" smtClean="0">
                <a:solidFill>
                  <a:srgbClr val="FF0000"/>
                </a:solidFill>
              </a:rPr>
              <a:t>من يريد أن يساعدنا في تركيب المقاطع؟</a:t>
            </a:r>
            <a:endParaRPr lang="he-IL" sz="36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No photo description available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33251"/>
            <a:ext cx="165618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7524328" y="1988840"/>
            <a:ext cx="1152128" cy="936104"/>
          </a:xfrm>
          <a:prstGeom prst="ellipse">
            <a:avLst/>
          </a:prstGeom>
          <a:solidFill>
            <a:srgbClr val="FFCFF5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سا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156176" y="1988840"/>
            <a:ext cx="1152128" cy="936104"/>
          </a:xfrm>
          <a:prstGeom prst="ellipse">
            <a:avLst/>
          </a:prstGeom>
          <a:solidFill>
            <a:srgbClr val="FFCFF5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مـَ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60032" y="1988840"/>
            <a:ext cx="1152128" cy="936104"/>
          </a:xfrm>
          <a:prstGeom prst="ellipse">
            <a:avLst/>
          </a:prstGeom>
          <a:solidFill>
            <a:srgbClr val="FFCFF5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حَ</a:t>
            </a:r>
            <a:endParaRPr lang="he-IL" sz="60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691680" y="2564904"/>
            <a:ext cx="28083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7596336" y="3392996"/>
            <a:ext cx="1152128" cy="936104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رَ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228184" y="3392996"/>
            <a:ext cx="1152128" cy="936104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با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42385" y="3335288"/>
            <a:ext cx="1152128" cy="936104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بُ</a:t>
            </a:r>
            <a:endParaRPr lang="he-IL" sz="60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1691680" y="4005064"/>
            <a:ext cx="28083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668344" y="4797152"/>
            <a:ext cx="1152128" cy="93610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فـِ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21085" y="4797152"/>
            <a:ext cx="1152128" cy="93610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را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42385" y="4869160"/>
            <a:ext cx="1152128" cy="93610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سُ</a:t>
            </a:r>
            <a:endParaRPr lang="he-IL" sz="60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1619672" y="5445224"/>
            <a:ext cx="28083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93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 may contain: 1 pers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9" y="44624"/>
            <a:ext cx="280831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7524328" y="1546548"/>
            <a:ext cx="1152128" cy="93610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غـُ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228184" y="1575249"/>
            <a:ext cx="1152128" cy="93610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را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932040" y="1575249"/>
            <a:ext cx="1152128" cy="93610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بُ</a:t>
            </a:r>
            <a:endParaRPr lang="he-IL" sz="60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907704" y="2348880"/>
            <a:ext cx="28083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7668344" y="3176972"/>
            <a:ext cx="1152128" cy="936104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حـِ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254351" y="3172510"/>
            <a:ext cx="1152128" cy="936104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ما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941574" y="3172510"/>
            <a:ext cx="1152128" cy="936104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رُ</a:t>
            </a:r>
            <a:endParaRPr lang="he-IL" sz="6000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907704" y="3789040"/>
            <a:ext cx="28083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7668344" y="4797152"/>
            <a:ext cx="1152128" cy="9361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را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265305" y="4816016"/>
            <a:ext cx="1152128" cy="9361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مـِ</a:t>
            </a:r>
            <a:endParaRPr lang="he-IL" sz="6000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902426" y="4797152"/>
            <a:ext cx="1152128" cy="93610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زُ</a:t>
            </a:r>
            <a:endParaRPr lang="he-IL" sz="6000" dirty="0">
              <a:solidFill>
                <a:schemeClr val="tx1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1907704" y="5517232"/>
            <a:ext cx="280831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8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39952" y="1867137"/>
            <a:ext cx="3415075" cy="3132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3600" b="1" dirty="0" smtClean="0">
                <a:solidFill>
                  <a:srgbClr val="FF0000"/>
                </a:solidFill>
              </a:rPr>
              <a:t>أمامنا مجموعه من المقاطع، علينا تَرتيبها وتكوين كلمة صحيحة.</a:t>
            </a:r>
            <a:endParaRPr lang="he-IL" sz="3600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Emoticon showing thumb up Royalty Free Vector Image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29"/>
          <a:stretch/>
        </p:blipFill>
        <p:spPr bwMode="auto">
          <a:xfrm>
            <a:off x="5940152" y="808516"/>
            <a:ext cx="1227618" cy="781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Premium Vector | Cartoon cute deer on whit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4207" y="1994825"/>
            <a:ext cx="3230881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2771800" y="328498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زا</a:t>
            </a:r>
            <a:endParaRPr lang="he-IL" sz="6000" dirty="0"/>
          </a:p>
        </p:txBody>
      </p:sp>
      <p:sp>
        <p:nvSpPr>
          <p:cNvPr id="10" name="Oval 9"/>
          <p:cNvSpPr/>
          <p:nvPr/>
        </p:nvSpPr>
        <p:spPr>
          <a:xfrm>
            <a:off x="1547664" y="328498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لُ</a:t>
            </a:r>
            <a:endParaRPr lang="he-IL" sz="6000" dirty="0"/>
          </a:p>
        </p:txBody>
      </p:sp>
      <p:sp>
        <p:nvSpPr>
          <p:cNvPr id="11" name="Oval 10"/>
          <p:cNvSpPr/>
          <p:nvPr/>
        </p:nvSpPr>
        <p:spPr>
          <a:xfrm>
            <a:off x="278090" y="328498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غـَ</a:t>
            </a:r>
            <a:endParaRPr lang="he-IL" sz="6000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4572000" y="5805264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993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39952" y="980728"/>
            <a:ext cx="3415075" cy="3132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146" name="Picture 2" descr="Cartoon Food Eggplant Illustration, green vegetables PNG | PNGWav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684" y="1057503"/>
            <a:ext cx="3300876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43808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خـُ</a:t>
            </a:r>
            <a:endParaRPr lang="he-IL" sz="6000" dirty="0"/>
          </a:p>
        </p:txBody>
      </p:sp>
      <p:sp>
        <p:nvSpPr>
          <p:cNvPr id="7" name="Oval 6"/>
          <p:cNvSpPr/>
          <p:nvPr/>
        </p:nvSpPr>
        <p:spPr>
          <a:xfrm>
            <a:off x="1619672" y="2935086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رَ</a:t>
            </a:r>
            <a:endParaRPr lang="he-IL" sz="6000" dirty="0"/>
          </a:p>
        </p:txBody>
      </p:sp>
      <p:sp>
        <p:nvSpPr>
          <p:cNvPr id="8" name="Oval 7"/>
          <p:cNvSpPr/>
          <p:nvPr/>
        </p:nvSpPr>
        <p:spPr>
          <a:xfrm>
            <a:off x="323528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500" dirty="0" smtClean="0"/>
              <a:t>ضا</a:t>
            </a:r>
            <a:endParaRPr lang="he-IL" sz="4500" dirty="0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4711994" y="5229200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40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flipH="1">
            <a:off x="4695360" y="5445224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139952" y="980728"/>
            <a:ext cx="3415075" cy="3132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Oval 5"/>
          <p:cNvSpPr/>
          <p:nvPr/>
        </p:nvSpPr>
        <p:spPr>
          <a:xfrm>
            <a:off x="2843808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dirty="0" smtClean="0"/>
              <a:t>صا</a:t>
            </a:r>
            <a:endParaRPr lang="he-IL" sz="4000" dirty="0"/>
          </a:p>
        </p:txBody>
      </p:sp>
      <p:pic>
        <p:nvPicPr>
          <p:cNvPr id="7170" name="Picture 2" descr="Adorable cartoon horse character Royalty Free Vector Image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04"/>
          <a:stretch/>
        </p:blipFill>
        <p:spPr bwMode="auto">
          <a:xfrm>
            <a:off x="4223563" y="1124744"/>
            <a:ext cx="3247851" cy="2905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7"/>
          <p:cNvSpPr/>
          <p:nvPr/>
        </p:nvSpPr>
        <p:spPr>
          <a:xfrm>
            <a:off x="1547664" y="2958616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/>
              <a:t>نَ</a:t>
            </a:r>
            <a:endParaRPr lang="he-IL" sz="5400" dirty="0"/>
          </a:p>
        </p:txBody>
      </p:sp>
      <p:sp>
        <p:nvSpPr>
          <p:cNvPr id="9" name="Oval 8"/>
          <p:cNvSpPr/>
          <p:nvPr/>
        </p:nvSpPr>
        <p:spPr>
          <a:xfrm>
            <a:off x="251520" y="30034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حـِ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740891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39952" y="980728"/>
            <a:ext cx="3415075" cy="31323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4572000" y="5589240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627784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رَ</a:t>
            </a:r>
            <a:endParaRPr lang="he-IL" sz="5400" dirty="0"/>
          </a:p>
        </p:txBody>
      </p:sp>
      <p:pic>
        <p:nvPicPr>
          <p:cNvPr id="8196" name="Picture 4" descr="Vector Illustration Of Cute Girl Cartoon Royalty Free Cliparts, Vectors,  And Stock Illustration. Image 81759327.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1" y="1050175"/>
            <a:ext cx="3240360" cy="2993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/>
          <p:cNvSpPr/>
          <p:nvPr/>
        </p:nvSpPr>
        <p:spPr>
          <a:xfrm>
            <a:off x="1403648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نُ</a:t>
            </a:r>
            <a:endParaRPr lang="he-IL" sz="5400" dirty="0"/>
          </a:p>
        </p:txBody>
      </p:sp>
      <p:sp>
        <p:nvSpPr>
          <p:cNvPr id="10" name="Oval 9"/>
          <p:cNvSpPr/>
          <p:nvPr/>
        </p:nvSpPr>
        <p:spPr>
          <a:xfrm>
            <a:off x="179512" y="2924944"/>
            <a:ext cx="1152128" cy="93610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وا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1327463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1661</TotalTime>
  <Words>107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المقاطع الطويلة والقصيره</vt:lpstr>
      <vt:lpstr>هيّا يا حلوين نقرأ الكلمات</vt:lpstr>
      <vt:lpstr>PowerPoint Presentation</vt:lpstr>
      <vt:lpstr>من يريد أن يساعدنا في تركيب المقاطع؟</vt:lpstr>
      <vt:lpstr>PowerPoint Presentation</vt:lpstr>
      <vt:lpstr>أمامنا مجموعه من المقاطع، علينا تَرتيبها وتكوين كلمة صحيحة.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فعالية التحدي مين جاهز؟؟</vt:lpstr>
      <vt:lpstr>هيّا نَكْتُب المقطع الناقص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المقاطع الطويلة والقصيره</dc:title>
  <dc:creator>Reem</dc:creator>
  <cp:lastModifiedBy>Reem</cp:lastModifiedBy>
  <cp:revision>13</cp:revision>
  <dcterms:created xsi:type="dcterms:W3CDTF">2020-09-28T13:26:10Z</dcterms:created>
  <dcterms:modified xsi:type="dcterms:W3CDTF">2020-09-29T17:07:55Z</dcterms:modified>
</cp:coreProperties>
</file>